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  <p:sldMasterId id="2147483900" r:id="rId2"/>
    <p:sldMasterId id="2147483929" r:id="rId3"/>
  </p:sldMasterIdLst>
  <p:notesMasterIdLst>
    <p:notesMasterId r:id="rId15"/>
  </p:notesMasterIdLst>
  <p:sldIdLst>
    <p:sldId id="282" r:id="rId4"/>
    <p:sldId id="297" r:id="rId5"/>
    <p:sldId id="301" r:id="rId6"/>
    <p:sldId id="312" r:id="rId7"/>
    <p:sldId id="296" r:id="rId8"/>
    <p:sldId id="260" r:id="rId9"/>
    <p:sldId id="275" r:id="rId10"/>
    <p:sldId id="318" r:id="rId11"/>
    <p:sldId id="305" r:id="rId12"/>
    <p:sldId id="306" r:id="rId13"/>
    <p:sldId id="31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69" d="100"/>
          <a:sy n="69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5036E-496C-4823-95BF-6A44A1480AAE}" type="datetimeFigureOut">
              <a:rPr lang="en-US" smtClean="0"/>
              <a:pPr/>
              <a:t>06/03/2022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3FCA-86F6-40F8-9B08-E9A6C0AA0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53279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70845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2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5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58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86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855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02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66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96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6987-2D85-4BB6-BCB0-21B812E50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903B-E2E5-4321-9E36-E1C245942E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74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88F2-387A-4C8F-827A-83DDEAC41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AF5D-D0BF-47E6-B94B-58383324F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032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162D-A6B2-46F8-8709-8EC6336597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1F93-1510-40D9-BF73-34BE366E79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31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13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45CE-E769-41C1-A91D-CD7FCEC6FD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146C-F4A8-4FE1-8473-961271697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037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A9C9-F25B-4899-BECE-932A5F59E5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12CD-06F5-40E8-B0A9-F454ECCF4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838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166E-6F2E-492B-AA00-36A14C1C9B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5927-A00F-411C-A1B6-49B184DD7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471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4AC4-1ACC-462C-BDE6-0EB3B463BA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47CE1-DA32-4B47-8A6D-A82886721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119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91AB0-BB4B-4955-826C-7A94C03614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386D2-D03C-4476-9C18-BB7174F3C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079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04A7-CDA9-416C-9413-3FD37260FD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2E37-B11E-4CDA-B9CF-D6BCEE069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2924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EFEE0-8898-4F7B-B4D6-381E160008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AB3F-AB48-475A-9427-4C49ABA0A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607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0AAAE-B2E5-40D3-91DF-F32892329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9655-6D21-4C54-96F9-9A135FAC1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225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DBC36-B4D1-40C0-8FA3-9FCACDB809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82155"/>
      </p:ext>
    </p:extLst>
  </p:cSld>
  <p:clrMapOvr>
    <a:masterClrMapping/>
  </p:clrMapOvr>
  <p:transition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B0496-029D-43D7-8A27-908CD8ABB0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888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575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73D5A-B93D-46C6-B4F0-2F4B09B6C3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12433"/>
      </p:ext>
    </p:extLst>
  </p:cSld>
  <p:clrMapOvr>
    <a:masterClrMapping/>
  </p:clrMapOvr>
  <p:transition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A3CD2-6985-4BFC-9F2B-108FE39291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76411"/>
      </p:ext>
    </p:extLst>
  </p:cSld>
  <p:clrMapOvr>
    <a:masterClrMapping/>
  </p:clrMapOvr>
  <p:transition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503F8-4DEC-4024-82CB-87F30BF4CD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481973"/>
      </p:ext>
    </p:extLst>
  </p:cSld>
  <p:clrMapOvr>
    <a:masterClrMapping/>
  </p:clrMapOvr>
  <p:transition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F896E-D53B-4D98-93E1-C1A8416C35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29748"/>
      </p:ext>
    </p:extLst>
  </p:cSld>
  <p:clrMapOvr>
    <a:masterClrMapping/>
  </p:clrMapOvr>
  <p:transition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C90A2-E850-446B-8CFC-1264D4EB4E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3406"/>
      </p:ext>
    </p:extLst>
  </p:cSld>
  <p:clrMapOvr>
    <a:masterClrMapping/>
  </p:clrMapOvr>
  <p:transition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BC1A8-3BA2-42C3-853F-0594F71FA7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32214"/>
      </p:ext>
    </p:extLst>
  </p:cSld>
  <p:clrMapOvr>
    <a:masterClrMapping/>
  </p:clrMapOvr>
  <p:transition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33BA5-8C94-4A16-BE53-270E79A2DA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14449"/>
      </p:ext>
    </p:extLst>
  </p:cSld>
  <p:clrMapOvr>
    <a:masterClrMapping/>
  </p:clrMapOvr>
  <p:transition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C7EE6-85F2-4F2A-9077-6282150B0C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59609"/>
      </p:ext>
    </p:extLst>
  </p:cSld>
  <p:clrMapOvr>
    <a:masterClrMapping/>
  </p:clrMapOvr>
  <p:transition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EBDB2-BFF9-4346-B24E-CB6022F6C7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262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9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0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7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5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34201-5B27-470A-98E3-1F274D873FC1}" type="datetimeFigureOut">
              <a:rPr lang="en-US" smtClean="0"/>
              <a:pPr/>
              <a:t>06/03/2022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CBEDB79-27CA-4353-AB4C-5BB35E7479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06/03/2022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508832-F2C5-44AA-B9A3-D3812D29DB95}" type="slidenum">
              <a:rPr lang="en-US" altLang="en-US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algn="ctr" defTabSz="914400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</a:lstStyle>
          <a:p>
            <a:pPr defTabSz="914400" fontAlgn="base">
              <a:spcAft>
                <a:spcPct val="0"/>
              </a:spcAft>
            </a:pPr>
            <a:fld id="{A84A5B26-DB51-4787-86D7-2D4FA5F413E2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7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47700" y="990600"/>
            <a:ext cx="7772400" cy="121920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KIẾN THỨC CẦN NHỚ: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charset="0"/>
              </a:rPr>
              <a:t>	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charset="0"/>
              </a:rPr>
              <a:t>	</a:t>
            </a:r>
            <a:endParaRPr lang="vi-VN" altLang="en-US" sz="3200" dirty="0">
              <a:solidFill>
                <a:schemeClr val="tx1"/>
              </a:solidFill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1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5867400" cy="4788794"/>
          </a:xfrm>
          <a:noFill/>
        </p:spPr>
        <p:txBody>
          <a:bodyPr>
            <a:noAutofit/>
          </a:bodyPr>
          <a:lstStyle/>
          <a:p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 BÀI TẬP 4 /SGK/119</a:t>
            </a:r>
            <a:br>
              <a:rPr lang="en-US" altLang="vi-VN" sz="2800" b="1">
                <a:latin typeface="VNI-Times" pitchFamily="2" charset="0"/>
              </a:rPr>
            </a:br>
            <a:br>
              <a:rPr lang="en-US" altLang="vi-VN" sz="2800" b="1">
                <a:latin typeface="VNI-Times" pitchFamily="2" charset="0"/>
              </a:rPr>
            </a:br>
            <a:r>
              <a:rPr lang="pt-BR" altLang="vi-VN" sz="2800" b="1">
                <a:latin typeface="VNI-Times" pitchFamily="2" charset="0"/>
              </a:rPr>
              <a:t>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CO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  +   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O  </a:t>
            </a: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 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CO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3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            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SO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+  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O    </a:t>
            </a: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 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SO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3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 Zn  +  2HCl   </a:t>
            </a: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ZnCl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 +  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 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P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5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+  3H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O  </a:t>
            </a: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 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3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PO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4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                     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PbO +  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   </a:t>
            </a:r>
            <a: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Pb  + H</a:t>
            </a:r>
            <a:r>
              <a:rPr lang="pt-BR" altLang="vi-VN" sz="2800" b="1" baseline="-25000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pt-BR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br>
              <a:rPr lang="en-US" altLang="vi-VN" sz="2800" b="1">
                <a:solidFill>
                  <a:schemeClr val="tx1"/>
                </a:solidFill>
                <a:latin typeface="VNI-Times" pitchFamily="2" charset="0"/>
                <a:sym typeface="Wingdings" panose="05000000000000000000" pitchFamily="2" charset="2"/>
              </a:rPr>
            </a:br>
            <a:endParaRPr lang="en-US" altLang="vi-VN" sz="2800" b="1">
              <a:solidFill>
                <a:schemeClr val="tx1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4648200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</a:t>
            </a:r>
            <a:r>
              <a:rPr lang="en-US" sz="2000" baseline="300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7711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85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524000"/>
            <a:ext cx="541020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Aft>
                <a:spcPct val="0"/>
              </a:spcAft>
            </a:pPr>
            <a:r>
              <a:rPr lang="en-US" altLang="vi-VN" sz="3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118, 119.</a:t>
            </a:r>
          </a:p>
          <a:p>
            <a:pPr lvl="0" algn="just" defTabSz="914400" fontAlgn="base">
              <a:spcAft>
                <a:spcPct val="0"/>
              </a:spcAft>
            </a:pP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pPr lvl="0" algn="just" defTabSz="914400" fontAlgn="base">
              <a:spcAft>
                <a:spcPct val="0"/>
              </a:spcAft>
            </a:pP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spcAft>
                <a:spcPct val="0"/>
              </a:spcAft>
            </a:pP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061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47700" y="1123961"/>
            <a:ext cx="7735957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KIẾN THỨC CẦN NHỚ: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vi-VN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257" y="2620852"/>
            <a:ext cx="7772400" cy="2971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	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Khí hiđro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có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tính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khử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, ở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nhiệt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độ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thích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hợp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hiđro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không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những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kết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hợp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được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với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đơn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chất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oxi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mà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còn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có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thể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kết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hợp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với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nguyên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tố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oxi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trong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một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số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oxit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kim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loại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.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Các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phản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ứng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này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đều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tỏa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nhiệt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endParaRPr lang="vi-VN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858337"/>
            <a:ext cx="6911739" cy="6033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</a:t>
            </a:r>
            <a:r>
              <a:rPr lang="vi-VN" altLang="en-US" sz="3200">
                <a:solidFill>
                  <a:srgbClr val="C00000"/>
                </a:solidFill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lang="vi-VN" altLang="en-US" sz="3200" u="sng">
                <a:solidFill>
                  <a:srgbClr val="C00000"/>
                </a:solidFill>
                <a:latin typeface="Times New Roman" panose="02020603050405020304" charset="0"/>
                <a:ea typeface="+mn-ea"/>
                <a:cs typeface="+mn-cs"/>
              </a:rPr>
              <a:t>Tính chất </a:t>
            </a:r>
            <a:r>
              <a:rPr lang="en-US" altLang="en-US" sz="3200" u="sng">
                <a:solidFill>
                  <a:srgbClr val="C00000"/>
                </a:solidFill>
                <a:latin typeface="Times New Roman" panose="02020603050405020304" charset="0"/>
                <a:ea typeface="+mn-ea"/>
                <a:cs typeface="+mn-cs"/>
              </a:rPr>
              <a:t>hóa học </a:t>
            </a:r>
            <a:r>
              <a:rPr lang="vi-VN" altLang="en-US" sz="3200" u="sng">
                <a:solidFill>
                  <a:srgbClr val="C00000"/>
                </a:solidFill>
                <a:latin typeface="Times New Roman" panose="02020603050405020304" charset="0"/>
                <a:ea typeface="+mn-ea"/>
                <a:cs typeface="+mn-cs"/>
              </a:rPr>
              <a:t>của khí hiđro</a:t>
            </a:r>
            <a:endParaRPr lang="en-US" altLang="en-US" sz="3200">
              <a:solidFill>
                <a:srgbClr val="C00000"/>
              </a:solidFill>
              <a:latin typeface="Times New Roman" panose="02020603050405020304" charset="0"/>
              <a:ea typeface="+mn-ea"/>
              <a:cs typeface="+mn-cs"/>
            </a:endParaRPr>
          </a:p>
          <a:p>
            <a:pPr lvl="0" algn="just">
              <a:spcBef>
                <a:spcPts val="0"/>
              </a:spcBef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charset="0"/>
              </a:rPr>
              <a:t>	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charset="0"/>
              </a:rPr>
              <a:t>	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  <a:ea typeface="+mn-ea"/>
              <a:cs typeface="+mn-cs"/>
            </a:endParaRPr>
          </a:p>
          <a:p>
            <a:pPr lvl="0"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4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2362200"/>
            <a:ext cx="7696200" cy="2057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altLang="en-US" sz="3200">
                <a:solidFill>
                  <a:srgbClr val="C00000"/>
                </a:solidFill>
                <a:latin typeface="Times New Roman" panose="02020603050405020304" charset="0"/>
              </a:rPr>
              <a:t>	</a:t>
            </a:r>
            <a:r>
              <a:rPr lang="en-US" altLang="en-US" sz="3200">
                <a:solidFill>
                  <a:prstClr val="black"/>
                </a:solidFill>
                <a:latin typeface="Times New Roman" panose="02020603050405020304" charset="0"/>
              </a:rPr>
              <a:t>Khí hiđro có nhiều ứng dụng, chủ yếu do tính chất rất nhẹ (nhẹ nhất trong các chất khí), tính khử và khi cháy tỏa nhiều nhiệt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990599"/>
            <a:ext cx="7696200" cy="5334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KIẾN THỨC CẦN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NHỚ: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565" y="304799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154868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vi-VN" altLang="en-US" sz="3200">
                <a:solidFill>
                  <a:srgbClr val="C00000"/>
                </a:solidFill>
                <a:latin typeface="Times New Roman" panose="02020603050405020304" charset="0"/>
              </a:rPr>
              <a:t> </a:t>
            </a:r>
            <a:r>
              <a:rPr lang="en-US" altLang="en-US" sz="3200" u="sng">
                <a:solidFill>
                  <a:srgbClr val="C00000"/>
                </a:solidFill>
                <a:latin typeface="Times New Roman" panose="02020603050405020304" charset="0"/>
              </a:rPr>
              <a:t>Ứng dụng </a:t>
            </a:r>
            <a:r>
              <a:rPr lang="vi-VN" altLang="en-US" sz="3200" u="sng">
                <a:solidFill>
                  <a:srgbClr val="C00000"/>
                </a:solidFill>
                <a:latin typeface="Times New Roman" panose="02020603050405020304" charset="0"/>
              </a:rPr>
              <a:t>của khí hiđro</a:t>
            </a:r>
            <a:endParaRPr lang="en-US" altLang="en-US" sz="3200">
              <a:solidFill>
                <a:srgbClr val="C00000"/>
              </a:solidFill>
              <a:latin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0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59854" y="1073007"/>
            <a:ext cx="6911739" cy="5828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KIẾN THỨC CẦN NHỚ: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	</a:t>
            </a:r>
            <a:r>
              <a:rPr lang="en-US" altLang="en-US" sz="3200">
                <a:solidFill>
                  <a:prstClr val="black"/>
                </a:solidFill>
                <a:latin typeface="Times New Roman" panose="02020603050405020304" charset="0"/>
              </a:rPr>
              <a:t>	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  <a:p>
            <a:pPr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371600" y="4479699"/>
            <a:ext cx="6275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prstClr val="black"/>
                </a:solidFill>
                <a:sym typeface="+mn-ea"/>
              </a:rPr>
              <a:t>PTHH: Zn</a:t>
            </a:r>
            <a:r>
              <a:rPr lang="vi-VN" altLang="en-US" sz="3200">
                <a:solidFill>
                  <a:prstClr val="black"/>
                </a:solidFill>
                <a:sym typeface="+mn-ea"/>
              </a:rPr>
              <a:t> + </a:t>
            </a:r>
            <a:r>
              <a:rPr lang="en-US" altLang="en-US" sz="3200">
                <a:solidFill>
                  <a:prstClr val="black"/>
                </a:solidFill>
                <a:sym typeface="+mn-ea"/>
              </a:rPr>
              <a:t>2</a:t>
            </a:r>
            <a:r>
              <a:rPr lang="vi-VN" altLang="en-US" sz="3200">
                <a:solidFill>
                  <a:prstClr val="black"/>
                </a:solidFill>
                <a:sym typeface="+mn-ea"/>
              </a:rPr>
              <a:t>HCl → </a:t>
            </a:r>
            <a:r>
              <a:rPr lang="en-US" altLang="en-US" sz="3200">
                <a:solidFill>
                  <a:prstClr val="black"/>
                </a:solidFill>
                <a:sym typeface="+mn-ea"/>
              </a:rPr>
              <a:t>Zn</a:t>
            </a:r>
            <a:r>
              <a:rPr lang="vi-VN" altLang="en-US" sz="3200">
                <a:solidFill>
                  <a:prstClr val="black"/>
                </a:solidFill>
                <a:sym typeface="+mn-ea"/>
              </a:rPr>
              <a:t>Cl</a:t>
            </a:r>
            <a:r>
              <a:rPr lang="en-US" altLang="en-US" sz="3200" baseline="-25000">
                <a:solidFill>
                  <a:prstClr val="black"/>
                </a:solidFill>
                <a:sym typeface="+mn-ea"/>
              </a:rPr>
              <a:t>2</a:t>
            </a:r>
            <a:r>
              <a:rPr lang="vi-VN" altLang="en-US" sz="3200">
                <a:solidFill>
                  <a:prstClr val="black"/>
                </a:solidFill>
                <a:sym typeface="+mn-ea"/>
              </a:rPr>
              <a:t> + H</a:t>
            </a:r>
            <a:r>
              <a:rPr lang="vi-VN" altLang="en-US" sz="3200" baseline="-25000">
                <a:solidFill>
                  <a:prstClr val="black"/>
                </a:solidFill>
                <a:sym typeface="+mn-ea"/>
              </a:rPr>
              <a:t>2</a:t>
            </a:r>
            <a:r>
              <a:rPr lang="vi-VN" altLang="en-US" sz="3200">
                <a:solidFill>
                  <a:prstClr val="black"/>
                </a:solidFill>
                <a:sym typeface="+mn-ea"/>
              </a:rPr>
              <a:t> </a:t>
            </a:r>
            <a:endParaRPr lang="vi-VN" altLang="en-US" sz="3200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9854" y="5166573"/>
            <a:ext cx="76962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Có 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cách 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20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hiđro: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ẩy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hoặc</a:t>
            </a:r>
            <a:r>
              <a:rPr lang="en-US" sz="32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ẩy nước (miệng bình úp xuống dưới)</a:t>
            </a: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655893"/>
            <a:ext cx="6911739" cy="6033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vi-VN" altLang="en-US" sz="3200" dirty="0">
                <a:solidFill>
                  <a:srgbClr val="C00000"/>
                </a:solidFill>
                <a:latin typeface="Times New Roman" panose="02020603050405020304" charset="0"/>
              </a:rPr>
              <a:t> </a:t>
            </a:r>
            <a:r>
              <a:rPr lang="vi-VN" altLang="en-US" sz="3200" u="sng">
                <a:solidFill>
                  <a:srgbClr val="C00000"/>
                </a:solidFill>
                <a:latin typeface="Times New Roman" panose="02020603050405020304" charset="0"/>
              </a:rPr>
              <a:t>Điều chế</a:t>
            </a:r>
            <a:r>
              <a:rPr lang="en-US" altLang="en-US" sz="3200" u="sng">
                <a:solidFill>
                  <a:srgbClr val="C00000"/>
                </a:solidFill>
                <a:latin typeface="Times New Roman" panose="02020603050405020304" charset="0"/>
              </a:rPr>
              <a:t> khí hiđro</a:t>
            </a:r>
            <a:r>
              <a:rPr lang="vi-VN" altLang="en-US" sz="3200" u="sng">
                <a:solidFill>
                  <a:srgbClr val="C00000"/>
                </a:solidFill>
                <a:latin typeface="Times New Roman" panose="02020603050405020304" charset="0"/>
              </a:rPr>
              <a:t> </a:t>
            </a:r>
            <a:endParaRPr lang="en-US" altLang="en-US" sz="3200" u="sng" dirty="0">
              <a:solidFill>
                <a:srgbClr val="C00000"/>
              </a:solidFill>
              <a:latin typeface="Times New Roman" panose="02020603050405020304" charset="0"/>
            </a:endParaRPr>
          </a:p>
          <a:p>
            <a:pPr algn="just">
              <a:spcBef>
                <a:spcPts val="0"/>
              </a:spcBef>
            </a:pP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	</a:t>
            </a:r>
            <a:r>
              <a:rPr lang="en-US" altLang="en-US" sz="3200">
                <a:solidFill>
                  <a:prstClr val="black"/>
                </a:solidFill>
                <a:latin typeface="Times New Roman" panose="02020603050405020304" charset="0"/>
              </a:rPr>
              <a:t>	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  <a:p>
            <a:pPr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9738" y="2238779"/>
            <a:ext cx="7772400" cy="2133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		-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Trong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phòng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thí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nghiệm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k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hí hiđro được điều chế 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bằng cách 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cho </a:t>
            </a:r>
            <a:r>
              <a:rPr lang="en-US" altLang="en-US" sz="3200" u="sng" dirty="0" err="1">
                <a:solidFill>
                  <a:prstClr val="black"/>
                </a:solidFill>
                <a:latin typeface="Times New Roman" panose="02020603050405020304" charset="0"/>
              </a:rPr>
              <a:t>dd</a:t>
            </a:r>
            <a:r>
              <a:rPr lang="en-US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axit</a:t>
            </a:r>
            <a:r>
              <a:rPr lang="en-US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u="sng" dirty="0" err="1">
                <a:solidFill>
                  <a:prstClr val="black"/>
                </a:solidFill>
                <a:latin typeface="Times New Roman" panose="02020603050405020304" charset="0"/>
              </a:rPr>
              <a:t>clohiđric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HCl hoặc</a:t>
            </a:r>
            <a:r>
              <a:rPr lang="en-US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u="sng" dirty="0" err="1">
                <a:solidFill>
                  <a:prstClr val="black"/>
                </a:solidFill>
                <a:latin typeface="Times New Roman" panose="02020603050405020304" charset="0"/>
              </a:rPr>
              <a:t>dd</a:t>
            </a:r>
            <a:r>
              <a:rPr lang="en-US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u="sng" dirty="0" err="1">
                <a:solidFill>
                  <a:prstClr val="black"/>
                </a:solidFill>
                <a:latin typeface="Times New Roman" panose="02020603050405020304" charset="0"/>
              </a:rPr>
              <a:t>axit</a:t>
            </a:r>
            <a:r>
              <a:rPr lang="en-US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u="sng" dirty="0" err="1">
                <a:solidFill>
                  <a:prstClr val="black"/>
                </a:solidFill>
                <a:latin typeface="Times New Roman" panose="02020603050405020304" charset="0"/>
              </a:rPr>
              <a:t>sunfuric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H</a:t>
            </a:r>
            <a:r>
              <a:rPr lang="vi-VN" altLang="en-US" sz="3200" u="sng" baseline="-25000" dirty="0">
                <a:solidFill>
                  <a:prstClr val="black"/>
                </a:solidFill>
                <a:latin typeface="Times New Roman" panose="02020603050405020304" charset="0"/>
              </a:rPr>
              <a:t>2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SO</a:t>
            </a:r>
            <a:r>
              <a:rPr lang="vi-VN" altLang="en-US" sz="3200" u="sng" baseline="-25000" dirty="0">
                <a:solidFill>
                  <a:prstClr val="black"/>
                </a:solidFill>
                <a:latin typeface="Times New Roman" panose="02020603050405020304" charset="0"/>
              </a:rPr>
              <a:t>4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loãng tác dụng với kim loại </a:t>
            </a:r>
            <a:r>
              <a:rPr lang="en-US" altLang="en-US" sz="3200" u="sng" dirty="0" err="1">
                <a:solidFill>
                  <a:prstClr val="black"/>
                </a:solidFill>
                <a:latin typeface="Times New Roman" panose="02020603050405020304" charset="0"/>
              </a:rPr>
              <a:t>như</a:t>
            </a:r>
            <a:r>
              <a:rPr lang="en-US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 Zn, Fe, Al</a:t>
            </a:r>
            <a:r>
              <a:rPr lang="vi-VN" altLang="en-US" sz="3200" u="sng" dirty="0">
                <a:solidFill>
                  <a:prstClr val="black"/>
                </a:solidFill>
                <a:latin typeface="Times New Roman" panose="02020603050405020304" charset="0"/>
              </a:rPr>
              <a:t>.</a:t>
            </a:r>
            <a:endParaRPr lang="en-US" altLang="en-US" sz="3200" u="sng" dirty="0">
              <a:solidFill>
                <a:prstClr val="black"/>
              </a:solidFill>
              <a:latin typeface="Times New Roman" panose="02020603050405020304" charset="0"/>
            </a:endParaRPr>
          </a:p>
          <a:p>
            <a:pPr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990599"/>
            <a:ext cx="7696200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KIẾN THỨC CẦN NHỚ: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dirty="0">
              <a:solidFill>
                <a:srgbClr val="FF0000"/>
              </a:solidFill>
              <a:latin typeface="Times New Roman" panose="02020603050405020304" charset="0"/>
              <a:ea typeface="+mn-ea"/>
              <a:cs typeface="+mn-cs"/>
            </a:endParaRPr>
          </a:p>
          <a:p>
            <a:pPr lvl="0"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565" y="304799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00"/>
            <a:ext cx="7696200" cy="32105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altLang="en-US" sz="320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Là 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phản ứng hóa học giữa đơn chất và hợp chất, trong đó ng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uyên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 tử của đ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ơn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chất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 thay thế ng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uyên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 tử của </a:t>
            </a:r>
            <a:r>
              <a:rPr lang="vi-VN" altLang="en-US" sz="320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1 ng</a:t>
            </a:r>
            <a:r>
              <a:rPr lang="en-US" altLang="en-US" sz="320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uyên</a:t>
            </a:r>
            <a:r>
              <a:rPr lang="vi-VN" altLang="en-US" sz="320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tố trong h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ợp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chất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+mn-cs"/>
              </a:rPr>
              <a:t>.</a:t>
            </a:r>
          </a:p>
          <a:p>
            <a:pPr lvl="0">
              <a:spcBef>
                <a:spcPts val="0"/>
              </a:spcBef>
            </a:pPr>
            <a:endParaRPr lang="vi-VN" altLang="en-US" sz="32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lvl="0"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1361403"/>
            <a:ext cx="6019800" cy="114300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9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vi-VN" altLang="en-US" sz="3900">
                <a:solidFill>
                  <a:srgbClr val="C00000"/>
                </a:solidFill>
                <a:latin typeface="Times New Roman" panose="02020603050405020304" charset="0"/>
              </a:rPr>
              <a:t> </a:t>
            </a:r>
            <a:r>
              <a:rPr lang="en-US" altLang="en-US" sz="3900" u="sng">
                <a:solidFill>
                  <a:srgbClr val="C00000"/>
                </a:solidFill>
                <a:latin typeface="Times New Roman" panose="02020603050405020304" charset="0"/>
              </a:rPr>
              <a:t>Phản ứng thế</a:t>
            </a:r>
            <a:endParaRPr lang="vi-VN" altLang="en-US" sz="3900" u="sng">
              <a:solidFill>
                <a:srgbClr val="C00000"/>
              </a:solidFill>
              <a:latin typeface="Times New Roman" panose="02020603050405020304" charset="0"/>
            </a:endParaRPr>
          </a:p>
          <a:p>
            <a:r>
              <a:rPr lang="en-US" altLang="en-US" sz="3800">
                <a:solidFill>
                  <a:schemeClr val="tx1"/>
                </a:solidFill>
                <a:latin typeface="Times New Roman" panose="02020603050405020304" charset="0"/>
              </a:rPr>
              <a:t>		</a:t>
            </a:r>
            <a:endParaRPr lang="vi-VN" altLang="en-US" sz="3800" dirty="0">
              <a:solidFill>
                <a:schemeClr val="tx1"/>
              </a:solidFill>
              <a:latin typeface="Times New Roman" panose="0202060305040502030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4284" y="3917056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Ví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charset="0"/>
              </a:rPr>
              <a:t>dụ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charset="0"/>
              </a:rPr>
              <a:t>: 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2Al + 6HCl → 2AlCl</a:t>
            </a:r>
            <a:r>
              <a:rPr lang="vi-VN" alt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+ 3H</a:t>
            </a:r>
            <a:r>
              <a:rPr lang="vi-VN" alt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vi-VN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82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714346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99275" y="2158424"/>
            <a:ext cx="7924800" cy="14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   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 phương trình hóa học biểu diễn phản ứng của H</a:t>
            </a:r>
            <a:r>
              <a:rPr kumimoji="0" lang="en-US" altLang="vi-VN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với các chất : O</a:t>
            </a:r>
            <a:r>
              <a:rPr kumimoji="0" lang="en-US" altLang="vi-VN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Fe</a:t>
            </a:r>
            <a:r>
              <a:rPr kumimoji="0" lang="en-US" altLang="vi-VN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en-US" altLang="vi-VN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Fe</a:t>
            </a:r>
            <a:r>
              <a:rPr kumimoji="0" lang="en-US" altLang="vi-VN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en-US" altLang="vi-VN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vi-VN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PbO. Ghi rõ điều kiện phản ứng</a:t>
            </a: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114300" y="1605538"/>
            <a:ext cx="4419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</a:defRPr>
            </a:lvl9pPr>
          </a:lstStyle>
          <a:p>
            <a:pPr defTabSz="914400"/>
            <a:r>
              <a:rPr lang="en-US" altLang="vi-VN" sz="3200" b="1" ker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 /SGK/118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974" y="4063425"/>
            <a:ext cx="79398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→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2H</a:t>
            </a:r>
            <a:r>
              <a:rPr lang="en-US" sz="3200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O </a:t>
            </a:r>
          </a:p>
          <a:p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Fe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→ 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2Fe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+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3H</a:t>
            </a:r>
            <a:r>
              <a:rPr lang="en-US" sz="3200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O </a:t>
            </a:r>
          </a:p>
          <a:p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Fe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→ 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3Fe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+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4H</a:t>
            </a:r>
            <a:r>
              <a:rPr lang="en-US" sz="3200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O </a:t>
            </a:r>
          </a:p>
          <a:p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PbO 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→ 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Pb 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</a:rPr>
              <a:t>+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H</a:t>
            </a:r>
            <a:r>
              <a:rPr lang="en-US" sz="3200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</a:rPr>
              <a:t>O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8071" y="4047326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</a:t>
            </a:r>
            <a:r>
              <a:rPr lang="en-US" sz="2000" baseline="30000"/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2438" y="4511831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</a:t>
            </a:r>
            <a:r>
              <a:rPr lang="en-US" sz="2000" baseline="3000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93450" y="5031194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</a:t>
            </a:r>
            <a:r>
              <a:rPr lang="en-US" sz="2000" baseline="3000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8026" y="5519742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</a:t>
            </a:r>
            <a:r>
              <a:rPr lang="en-US" sz="2000" baseline="30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944562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Bài tập: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2"/>
          <p:cNvSpPr txBox="1">
            <a:spLocks noChangeArrowheads="1"/>
          </p:cNvSpPr>
          <p:nvPr/>
        </p:nvSpPr>
        <p:spPr bwMode="auto">
          <a:xfrm>
            <a:off x="228600" y="1654076"/>
            <a:ext cx="8915400" cy="21236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 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2/SGK/118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đựng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hiđro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34: BÀI LUYỆN TẬP 6</a:t>
            </a:r>
          </a:p>
        </p:txBody>
      </p:sp>
    </p:spTree>
    <p:extLst>
      <p:ext uri="{BB962C8B-B14F-4D97-AF65-F5344CB8AC3E}">
        <p14:creationId xmlns:p14="http://schemas.microsoft.com/office/powerpoint/2010/main" val="254206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305800" cy="5562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Hướng dẫn </a:t>
            </a:r>
            <a:endParaRPr lang="vi-VN" altLang="vi-V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vi-VN">
                <a:latin typeface="Times New Roman" panose="02020603050405020304" pitchFamily="18" charset="0"/>
              </a:rPr>
              <a:t>   </a:t>
            </a:r>
            <a:r>
              <a:rPr lang="vi-VN" altLang="vi-VN">
                <a:latin typeface="Times New Roman" panose="02020603050405020304" pitchFamily="18" charset="0"/>
              </a:rPr>
              <a:t>Dùng que đóm đang cháy lần lượt </a:t>
            </a:r>
            <a:r>
              <a:rPr lang="en-US" altLang="vi-VN">
                <a:latin typeface="Times New Roman" panose="02020603050405020304" pitchFamily="18" charset="0"/>
              </a:rPr>
              <a:t>đưa</a:t>
            </a:r>
            <a:r>
              <a:rPr lang="vi-VN" altLang="vi-VN">
                <a:latin typeface="Times New Roman" panose="02020603050405020304" pitchFamily="18" charset="0"/>
              </a:rPr>
              <a:t> vào từng </a:t>
            </a:r>
            <a:endParaRPr lang="en-US" altLang="vi-VN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vi-VN">
                <a:latin typeface="Times New Roman" panose="02020603050405020304" pitchFamily="18" charset="0"/>
              </a:rPr>
              <a:t>   </a:t>
            </a:r>
            <a:r>
              <a:rPr lang="vi-VN" altLang="vi-VN">
                <a:latin typeface="Times New Roman" panose="02020603050405020304" pitchFamily="18" charset="0"/>
              </a:rPr>
              <a:t>lọ khí trên: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vi-VN" altLang="vi-VN">
                <a:latin typeface="Times New Roman" panose="02020603050405020304" pitchFamily="18" charset="0"/>
              </a:rPr>
              <a:t>Khí </a:t>
            </a:r>
            <a:r>
              <a:rPr lang="en-US" altLang="vi-VN">
                <a:latin typeface="Times New Roman" panose="02020603050405020304" pitchFamily="18" charset="0"/>
              </a:rPr>
              <a:t>n</a:t>
            </a:r>
            <a:r>
              <a:rPr lang="vi-VN" altLang="vi-VN">
                <a:latin typeface="Times New Roman" panose="02020603050405020304" pitchFamily="18" charset="0"/>
              </a:rPr>
              <a:t>ào làm cho que đóm bùng cháy mãnh liệt hơn là khí </a:t>
            </a:r>
            <a:r>
              <a:rPr lang="en-US" altLang="vi-VN">
                <a:latin typeface="Times New Roman" panose="02020603050405020304" pitchFamily="18" charset="0"/>
              </a:rPr>
              <a:t>o</a:t>
            </a:r>
            <a:r>
              <a:rPr lang="vi-VN" altLang="vi-VN">
                <a:latin typeface="Times New Roman" panose="02020603050405020304" pitchFamily="18" charset="0"/>
              </a:rPr>
              <a:t>xi.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vi-VN" altLang="vi-VN">
                <a:latin typeface="Times New Roman" panose="02020603050405020304" pitchFamily="18" charset="0"/>
              </a:rPr>
              <a:t>Khí nào cháy được với ngọn lửa màu xanh là khí </a:t>
            </a:r>
            <a:r>
              <a:rPr lang="en-US" altLang="vi-VN">
                <a:latin typeface="Times New Roman" panose="02020603050405020304" pitchFamily="18" charset="0"/>
              </a:rPr>
              <a:t>h</a:t>
            </a:r>
            <a:r>
              <a:rPr lang="vi-VN" altLang="vi-VN">
                <a:latin typeface="Times New Roman" panose="02020603050405020304" pitchFamily="18" charset="0"/>
              </a:rPr>
              <a:t>idro.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vi-VN" altLang="vi-VN">
                <a:latin typeface="Times New Roman" panose="02020603050405020304" pitchFamily="18" charset="0"/>
              </a:rPr>
              <a:t>Khí </a:t>
            </a:r>
            <a:r>
              <a:rPr lang="en-US" altLang="vi-VN">
                <a:latin typeface="Times New Roman" panose="02020603050405020304" pitchFamily="18" charset="0"/>
              </a:rPr>
              <a:t>còn lại làm que đóm cháy bình thường</a:t>
            </a:r>
            <a:r>
              <a:rPr lang="vi-VN" altLang="vi-VN">
                <a:latin typeface="Times New Roman" panose="02020603050405020304" pitchFamily="18" charset="0"/>
              </a:rPr>
              <a:t> là không khí.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                    </a:t>
            </a:r>
            <a:r>
              <a:rPr lang="vi-VN" altLang="vi-VN" b="1">
                <a:latin typeface="Times New Roman" panose="02020603050405020304" pitchFamily="18" charset="0"/>
              </a:rPr>
              <a:t>2H</a:t>
            </a:r>
            <a:r>
              <a:rPr lang="vi-VN" altLang="vi-VN" b="1" baseline="-25000">
                <a:latin typeface="Times New Roman" panose="02020603050405020304" pitchFamily="18" charset="0"/>
              </a:rPr>
              <a:t>2  </a:t>
            </a:r>
            <a:r>
              <a:rPr lang="vi-VN" altLang="vi-VN" b="1">
                <a:latin typeface="Times New Roman" panose="02020603050405020304" pitchFamily="18" charset="0"/>
              </a:rPr>
              <a:t>+  O</a:t>
            </a:r>
            <a:r>
              <a:rPr lang="vi-VN" altLang="vi-VN" b="1" baseline="-25000">
                <a:latin typeface="Times New Roman" panose="02020603050405020304" pitchFamily="18" charset="0"/>
              </a:rPr>
              <a:t>2   </a:t>
            </a:r>
            <a:r>
              <a:rPr lang="vi-VN" altLang="vi-VN" b="1">
                <a:latin typeface="Times New Roman" panose="02020603050405020304" pitchFamily="18" charset="0"/>
                <a:sym typeface="Wingdings" panose="05000000000000000000" pitchFamily="2" charset="2"/>
              </a:rPr>
              <a:t>   2H</a:t>
            </a:r>
            <a:r>
              <a:rPr lang="vi-VN" altLang="vi-VN" b="1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vi-VN" altLang="vi-VN" b="1"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vi-VN" altLang="vi-VN" sz="3600" b="1">
              <a:latin typeface="Times New Roman" panose="02020603050405020304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191000" y="4648200"/>
            <a:ext cx="3810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vi-VN" altLang="vi-VN" sz="240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vi-VN" altLang="vi-VN" sz="2400" baseline="300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vi-VN" alt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747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  <p:bldP spid="624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2286"/>
            <a:ext cx="8920163" cy="1143000"/>
          </a:xfrm>
        </p:spPr>
        <p:txBody>
          <a:bodyPr/>
          <a:lstStyle/>
          <a:p>
            <a:pPr algn="ctr"/>
            <a:r>
              <a:rPr lang="en-US" altLang="vi-V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4 / SGK/119</a:t>
            </a:r>
            <a:br>
              <a:rPr lang="en-US" altLang="vi-VN" sz="3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vi-VN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phương trình hóa học của các phản ứng sau:</a:t>
            </a:r>
          </a:p>
        </p:txBody>
      </p:sp>
      <p:sp>
        <p:nvSpPr>
          <p:cNvPr id="47107" name="TextBox 6"/>
          <p:cNvSpPr txBox="1">
            <a:spLocks noChangeArrowheads="1"/>
          </p:cNvSpPr>
          <p:nvPr/>
        </p:nvSpPr>
        <p:spPr bwMode="auto">
          <a:xfrm>
            <a:off x="457200" y="1371600"/>
            <a:ext cx="86868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just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 đioxit + nước </a:t>
            </a:r>
            <a:r>
              <a:rPr lang="en-US" altLang="vi-VN" sz="2800">
                <a:solidFill>
                  <a:srgbClr val="000000"/>
                </a:solidFill>
                <a:latin typeface=".VnAvant" panose="020B7200000000000000" pitchFamily="34" charset="0"/>
                <a:sym typeface="Symbol" panose="05050102010706020507" pitchFamily="18" charset="2"/>
              </a:rPr>
              <a:t>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axit cacbonic (H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huỳnh đioxit + nước </a:t>
            </a:r>
            <a:r>
              <a:rPr lang="en-US" altLang="vi-VN" sz="2800">
                <a:solidFill>
                  <a:srgbClr val="000000"/>
                </a:solidFill>
                <a:latin typeface=".VnAvant" panose="020B7200000000000000" pitchFamily="34" charset="0"/>
                <a:sym typeface="Symbol" panose="05050102010706020507" pitchFamily="18" charset="2"/>
              </a:rPr>
              <a:t>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axit sunfurơ (H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Kẽm + axit clohiđric </a:t>
            </a:r>
            <a:r>
              <a:rPr lang="en-US" altLang="vi-VN" sz="2800">
                <a:solidFill>
                  <a:srgbClr val="000000"/>
                </a:solidFill>
                <a:latin typeface=".VnAvant" panose="020B7200000000000000" pitchFamily="34" charset="0"/>
                <a:sym typeface="Symbol" panose="05050102010706020507" pitchFamily="18" charset="2"/>
              </a:rPr>
              <a:t>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kẽm clorua  + H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Điphotpho pentaoxit + nước </a:t>
            </a:r>
            <a:r>
              <a:rPr lang="en-US" altLang="vi-VN" sz="2800">
                <a:solidFill>
                  <a:srgbClr val="000000"/>
                </a:solidFill>
                <a:latin typeface=".VnAvant" panose="020B7200000000000000" pitchFamily="34" charset="0"/>
                <a:sym typeface="Symbol" panose="05050102010706020507" pitchFamily="18" charset="2"/>
              </a:rPr>
              <a:t>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axit photphoric</a:t>
            </a:r>
          </a:p>
          <a:p>
            <a:pPr algn="just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(H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 (II) oxit + hiđro </a:t>
            </a:r>
            <a:r>
              <a:rPr lang="en-US" altLang="vi-VN" sz="2800">
                <a:solidFill>
                  <a:srgbClr val="000000"/>
                </a:solidFill>
                <a:latin typeface=".VnAvant" panose="020B7200000000000000" pitchFamily="34" charset="0"/>
                <a:sym typeface="Symbol" panose="05050102010706020507" pitchFamily="18" charset="2"/>
              </a:rPr>
              <a:t>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chì (Pb) + H</a:t>
            </a:r>
            <a:r>
              <a:rPr lang="en-US" altLang="vi-V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endParaRPr lang="en-US" altLang="vi-VN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810000" y="3659188"/>
            <a:ext cx="3810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15000"/>
              </a:spcBef>
              <a:spcAft>
                <a:spcPct val="0"/>
              </a:spcAft>
              <a:buFontTx/>
              <a:buNone/>
            </a:pPr>
            <a:r>
              <a:rPr lang="vi-VN" altLang="vi-VN" sz="240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vi-VN" altLang="vi-VN" sz="2400" baseline="300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vi-VN" alt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5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79&quot;/&gt;&lt;/object&gt;&lt;object type=&quot;3&quot; unique_id=&quot;10044&quot;&gt;&lt;property id=&quot;20148&quot; value=&quot;5&quot;/&gt;&lt;property id=&quot;20300&quot; value=&quot;Slide 7 - &amp;quot;I- Bài tập: 1. Dạng 1: Viết phương trình hóa học &amp;quot;&quot;/&gt;&lt;property id=&quot;20307&quot; value=&quot;260&quot;/&gt;&lt;/object&gt;&lt;object type=&quot;3&quot; unique_id=&quot;10047&quot;&gt;&lt;property id=&quot;20148&quot; value=&quot;5&quot;/&gt;&lt;property id=&quot;20300&quot; value=&quot;Slide 9 - &amp;quot;2.Dạng 2: Bài tập nhận biết .&amp;quot;&quot;/&gt;&lt;property id=&quot;20307&quot; value=&quot;275&quot;/&gt;&lt;/object&gt;&lt;object type=&quot;3&quot; unique_id=&quot;10048&quot;&gt;&lt;property id=&quot;20148&quot; value=&quot;5&quot;/&gt;&lt;property id=&quot;20300&quot; value=&quot;Slide 10&quot;/&gt;&lt;property id=&quot;20307&quot; value=&quot;267&quot;/&gt;&lt;/object&gt;&lt;object type=&quot;3&quot; unique_id=&quot;10049&quot;&gt;&lt;property id=&quot;20148&quot; value=&quot;5&quot;/&gt;&lt;property id=&quot;20300&quot; value=&quot;Slide 11&quot;/&gt;&lt;property id=&quot;20307&quot; value=&quot;274&quot;/&gt;&lt;/object&gt;&lt;object type=&quot;3&quot; unique_id=&quot;10052&quot;&gt;&lt;property id=&quot;20148&quot; value=&quot;5&quot;/&gt;&lt;property id=&quot;20300&quot; value=&quot;Slide 12 - &amp;quot;3. Dạng 3:Dạng bài tập tính theo phương trình hóa học.&amp;quot;&quot;/&gt;&lt;property id=&quot;20307&quot; value=&quot;269&quot;/&gt;&lt;/object&gt;&lt;object type=&quot;3&quot; unique_id=&quot;10054&quot;&gt;&lt;property id=&quot;20148&quot; value=&quot;5&quot;/&gt;&lt;property id=&quot;20300&quot; value=&quot;Slide 13 - &amp;quot;4.Củng cố &amp;quot;&quot;/&gt;&lt;property id=&quot;20307&quot; value=&quot;276&quot;/&gt;&lt;/object&gt;&lt;object type=&quot;3&quot; unique_id=&quot;10055&quot;&gt;&lt;property id=&quot;20148&quot; value=&quot;5&quot;/&gt;&lt;property id=&quot;20300&quot; value=&quot;Slide 14 - &amp;quot;Hướng dẫn về nhà Đọc thông tin SGK trang 120 hoàn thành cột 1, cột 2 vào bảng tường trình để chuẩn bị cho tiết thự&quot;/&gt;&lt;property id=&quot;20307&quot; value=&quot;277&quot;/&gt;&lt;/object&gt;&lt;object type=&quot;3&quot; unique_id=&quot;10394&quot;&gt;&lt;property id=&quot;20148&quot; value=&quot;5&quot;/&gt;&lt;property id=&quot;20300&quot; value=&quot;Slide 2&quot;/&gt;&lt;property id=&quot;20307&quot; value=&quot;283&quot;/&gt;&lt;/object&gt;&lt;object type=&quot;3&quot; unique_id=&quot;10395&quot;&gt;&lt;property id=&quot;20148&quot; value=&quot;5&quot;/&gt;&lt;property id=&quot;20300&quot; value=&quot;Slide 3&quot;/&gt;&lt;property id=&quot;20307&quot; value=&quot;284&quot;/&gt;&lt;/object&gt;&lt;object type=&quot;3&quot; unique_id=&quot;10396&quot;&gt;&lt;property id=&quot;20148&quot; value=&quot;5&quot;/&gt;&lt;property id=&quot;20300&quot; value=&quot;Slide 4&quot;/&gt;&lt;property id=&quot;20307&quot; value=&quot;285&quot;/&gt;&lt;/object&gt;&lt;object type=&quot;3&quot; unique_id=&quot;10397&quot;&gt;&lt;property id=&quot;20148&quot; value=&quot;5&quot;/&gt;&lt;property id=&quot;20300&quot; value=&quot;Slide 5&quot;/&gt;&lt;property id=&quot;20307&quot; value=&quot;286&quot;/&gt;&lt;/object&gt;&lt;object type=&quot;3&quot; unique_id=&quot;10398&quot;&gt;&lt;property id=&quot;20148&quot; value=&quot;5&quot;/&gt;&lt;property id=&quot;20300&quot; value=&quot;Slide 6&quot;/&gt;&lt;property id=&quot;20307&quot; value=&quot;282&quot;/&gt;&lt;/object&gt;&lt;object type=&quot;3&quot; unique_id=&quot;10399&quot;&gt;&lt;property id=&quot;20148&quot; value=&quot;5&quot;/&gt;&lt;property id=&quot;20300&quot; value=&quot;Slide 8&quot;/&gt;&lt;property id=&quot;20307&quot; value=&quot;280&quot;/&gt;&lt;/object&gt;&lt;/object&gt;&lt;object type=&quot;8&quot; unique_id=&quot;1007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FF9933"/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5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FF9933"/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5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2114</TotalTime>
  <Words>703</Words>
  <Application>Microsoft Office PowerPoint</Application>
  <PresentationFormat>On-screen Show (4:3)</PresentationFormat>
  <Paragraphs>66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.VnAvant</vt:lpstr>
      <vt:lpstr>Arial</vt:lpstr>
      <vt:lpstr>Arial Unicode MS</vt:lpstr>
      <vt:lpstr>Calibri</vt:lpstr>
      <vt:lpstr>Times New Roman</vt:lpstr>
      <vt:lpstr>Trebuchet MS</vt:lpstr>
      <vt:lpstr>VNI-Times</vt:lpstr>
      <vt:lpstr>Wingdings 3</vt:lpstr>
      <vt:lpstr>Facet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II- Bài tập:</vt:lpstr>
      <vt:lpstr>II- Bài tập:</vt:lpstr>
      <vt:lpstr>PowerPoint Presentation</vt:lpstr>
      <vt:lpstr>Bài tập 4 / SGK/119 Lập phương trình hóa học của các phản ứng sau:</vt:lpstr>
      <vt:lpstr>ĐÁP ÁN BÀI TẬP 4 /SGK/119   CO2  +   H2O    H2CO3                 SO2 +  H2O      H2SO3    Zn  +  2HCl     ZnCl2  +  H2     P2O5 +  3H2O   2H3PO4                         PbO +  H2    Pb  + H2O </vt:lpstr>
      <vt:lpstr>PowerPoint Presentation</vt:lpstr>
    </vt:vector>
  </TitlesOfParts>
  <Company>W8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Win 8.1</dc:creator>
  <cp:lastModifiedBy>ADMIN</cp:lastModifiedBy>
  <cp:revision>150</cp:revision>
  <dcterms:created xsi:type="dcterms:W3CDTF">2016-03-09T14:48:31Z</dcterms:created>
  <dcterms:modified xsi:type="dcterms:W3CDTF">2022-03-06T09:01:22Z</dcterms:modified>
</cp:coreProperties>
</file>