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9" r:id="rId1"/>
    <p:sldMasterId id="2147483900" r:id="rId2"/>
    <p:sldMasterId id="2147483929" r:id="rId3"/>
  </p:sldMasterIdLst>
  <p:notesMasterIdLst>
    <p:notesMasterId r:id="rId15"/>
  </p:notesMasterIdLst>
  <p:sldIdLst>
    <p:sldId id="282" r:id="rId4"/>
    <p:sldId id="297" r:id="rId5"/>
    <p:sldId id="301" r:id="rId6"/>
    <p:sldId id="312" r:id="rId7"/>
    <p:sldId id="296" r:id="rId8"/>
    <p:sldId id="260" r:id="rId9"/>
    <p:sldId id="275" r:id="rId10"/>
    <p:sldId id="318" r:id="rId11"/>
    <p:sldId id="305" r:id="rId12"/>
    <p:sldId id="306" r:id="rId13"/>
    <p:sldId id="316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>
      <p:cViewPr varScale="1">
        <p:scale>
          <a:sx n="69" d="100"/>
          <a:sy n="69" d="100"/>
        </p:scale>
        <p:origin x="131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5036E-496C-4823-95BF-6A44A1480AAE}" type="datetimeFigureOut">
              <a:rPr lang="en-US" smtClean="0"/>
              <a:pPr/>
              <a:t>06/03/2022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63FCA-86F6-40F8-9B08-E9A6C0AA08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31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2532796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708454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4201-5B27-470A-98E3-1F274D873F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09E4-16B4-4DF3-9D0B-4F596436A843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922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4201-5B27-470A-98E3-1F274D873F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09E4-16B4-4DF3-9D0B-4F596436A843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75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4201-5B27-470A-98E3-1F274D873F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09E4-16B4-4DF3-9D0B-4F596436A843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>
              <a:solidFill>
                <a:srgbClr val="90C22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4585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4201-5B27-470A-98E3-1F274D873F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09E4-16B4-4DF3-9D0B-4F596436A843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886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4201-5B27-470A-98E3-1F274D873F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09E4-16B4-4DF3-9D0B-4F596436A843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>
              <a:solidFill>
                <a:srgbClr val="90C22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5855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4201-5B27-470A-98E3-1F274D873F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09E4-16B4-4DF3-9D0B-4F596436A843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7025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4201-5B27-470A-98E3-1F274D873F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09E4-16B4-4DF3-9D0B-4F596436A843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166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4201-5B27-470A-98E3-1F274D873F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09E4-16B4-4DF3-9D0B-4F596436A843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196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96987-2D85-4BB6-BCB0-21B812E505D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C903B-E2E5-4321-9E36-E1C245942E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5748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A88F2-387A-4C8F-827A-83DDEAC41F9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3AF5D-D0BF-47E6-B94B-58383324F4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0324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E162D-A6B2-46F8-8709-8EC63365979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91F93-1510-40D9-BF73-34BE366E79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3319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4201-5B27-470A-98E3-1F274D873F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09E4-16B4-4DF3-9D0B-4F596436A843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5131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045CE-E769-41C1-A91D-CD7FCEC6FDC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2146C-F4A8-4FE1-8473-961271697C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60379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FA9C9-F25B-4899-BECE-932A5F59E59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512CD-06F5-40E8-B0A9-F454ECCF40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8388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7166E-6F2E-492B-AA00-36A14C1C9B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95927-A00F-411C-A1B6-49B184DD71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94716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94AC4-1ACC-462C-BDE6-0EB3B463BA7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47CE1-DA32-4B47-8A6D-A828867212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31192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91AB0-BB4B-4955-826C-7A94C036142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386D2-D03C-4476-9C18-BB7174F3C5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90799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004A7-CDA9-416C-9413-3FD37260FD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92E37-B11E-4CDA-B9CF-D6BCEE0693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72924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EFEE0-8898-4F7B-B4D6-381E1600087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8AB3F-AB48-475A-9427-4C49ABA0A6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26078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0AAAE-B2E5-40D3-91DF-F32892329BD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69655-6D21-4C54-96F9-9A135FAC17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02250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2DBC36-B4D1-40C0-8FA3-9FCACDB8096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982155"/>
      </p:ext>
    </p:extLst>
  </p:cSld>
  <p:clrMapOvr>
    <a:masterClrMapping/>
  </p:clrMapOvr>
  <p:transition>
    <p:split orient="vert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EB0496-029D-43D7-8A27-908CD8ABB02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58887"/>
      </p:ext>
    </p:extLst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4201-5B27-470A-98E3-1F274D873F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09E4-16B4-4DF3-9D0B-4F596436A843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0575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E73D5A-B93D-46C6-B4F0-2F4B09B6C3F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012433"/>
      </p:ext>
    </p:extLst>
  </p:cSld>
  <p:clrMapOvr>
    <a:masterClrMapping/>
  </p:clrMapOvr>
  <p:transition>
    <p:split orient="vert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CA3CD2-6985-4BFC-9F2B-108FE392914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976411"/>
      </p:ext>
    </p:extLst>
  </p:cSld>
  <p:clrMapOvr>
    <a:masterClrMapping/>
  </p:clrMapOvr>
  <p:transition>
    <p:split orient="vert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7503F8-4DEC-4024-82CB-87F30BF4CDE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481973"/>
      </p:ext>
    </p:extLst>
  </p:cSld>
  <p:clrMapOvr>
    <a:masterClrMapping/>
  </p:clrMapOvr>
  <p:transition>
    <p:split orient="vert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FF896E-D53B-4D98-93E1-C1A8416C353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529748"/>
      </p:ext>
    </p:extLst>
  </p:cSld>
  <p:clrMapOvr>
    <a:masterClrMapping/>
  </p:clrMapOvr>
  <p:transition>
    <p:split orient="vert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EC90A2-E850-446B-8CFC-1264D4EB4E0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43406"/>
      </p:ext>
    </p:extLst>
  </p:cSld>
  <p:clrMapOvr>
    <a:masterClrMapping/>
  </p:clrMapOvr>
  <p:transition>
    <p:split orient="vert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CBC1A8-3BA2-42C3-853F-0594F71FA7C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832214"/>
      </p:ext>
    </p:extLst>
  </p:cSld>
  <p:clrMapOvr>
    <a:masterClrMapping/>
  </p:clrMapOvr>
  <p:transition>
    <p:split orient="vert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033BA5-8C94-4A16-BE53-270E79A2DA5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514449"/>
      </p:ext>
    </p:extLst>
  </p:cSld>
  <p:clrMapOvr>
    <a:masterClrMapping/>
  </p:clrMapOvr>
  <p:transition>
    <p:split orient="vert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8C7EE6-85F2-4F2A-9077-6282150B0C8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859609"/>
      </p:ext>
    </p:extLst>
  </p:cSld>
  <p:clrMapOvr>
    <a:masterClrMapping/>
  </p:clrMapOvr>
  <p:transition>
    <p:split orient="vert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4EBDB2-BFF9-4346-B24E-CB6022F6C74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82620"/>
      </p:ext>
    </p:extLst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4201-5B27-470A-98E3-1F274D873F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09E4-16B4-4DF3-9D0B-4F596436A843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999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4201-5B27-470A-98E3-1F274D873F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09E4-16B4-4DF3-9D0B-4F596436A843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406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4201-5B27-470A-98E3-1F274D873F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09E4-16B4-4DF3-9D0B-4F596436A843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702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4201-5B27-470A-98E3-1F274D873F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09E4-16B4-4DF3-9D0B-4F596436A843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770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4201-5B27-470A-98E3-1F274D873F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09E4-16B4-4DF3-9D0B-4F596436A843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25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4201-5B27-470A-98E3-1F274D873FC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09E4-16B4-4DF3-9D0B-4F596436A843}" type="slidenum">
              <a:rPr lang="en-US" smtClean="0">
                <a:solidFill>
                  <a:srgbClr val="90C226"/>
                </a:solidFill>
              </a:rPr>
              <a:pPr/>
              <a:t>‹#›</a:t>
            </a:fld>
            <a:endParaRPr 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1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34201-5B27-470A-98E3-1F274D873FC1}" type="datetimeFigureOut">
              <a:rPr lang="en-US" smtClean="0"/>
              <a:pPr/>
              <a:t>06/03/2022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16009E4-16B4-4DF3-9D0B-4F596436A8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81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  <p:sldLayoutId id="2147483871" r:id="rId12"/>
    <p:sldLayoutId id="2147483872" r:id="rId13"/>
    <p:sldLayoutId id="2147483873" r:id="rId14"/>
    <p:sldLayoutId id="2147483874" r:id="rId15"/>
    <p:sldLayoutId id="214748387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7CBEDB79-27CA-4353-AB4C-5BB35E7479B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06/03/2022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04508832-F2C5-44AA-B9A3-D3812D29DB95}" type="slidenum">
              <a:rPr lang="en-US" altLang="en-US">
                <a:cs typeface="Arial" panose="020B0604020202020204" pitchFamily="34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485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defTabSz="914400" fontAlgn="base"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algn="ctr" defTabSz="914400" fontAlgn="base"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</a:lstStyle>
          <a:p>
            <a:pPr defTabSz="914400" fontAlgn="base">
              <a:spcAft>
                <a:spcPct val="0"/>
              </a:spcAft>
            </a:pPr>
            <a:fld id="{A84A5B26-DB51-4787-86D7-2D4FA5F413E2}" type="slidenum">
              <a:rPr lang="en-US" altLang="en-US" smtClean="0">
                <a:solidFill>
                  <a:srgbClr val="000000"/>
                </a:solidFill>
              </a:rPr>
              <a:pPr defTabSz="914400" fontAlgn="base"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274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  <p:sldLayoutId id="2147483931" r:id="rId2"/>
    <p:sldLayoutId id="2147483932" r:id="rId3"/>
    <p:sldLayoutId id="2147483933" r:id="rId4"/>
    <p:sldLayoutId id="2147483934" r:id="rId5"/>
    <p:sldLayoutId id="2147483935" r:id="rId6"/>
    <p:sldLayoutId id="2147483936" r:id="rId7"/>
    <p:sldLayoutId id="2147483937" r:id="rId8"/>
    <p:sldLayoutId id="2147483938" r:id="rId9"/>
    <p:sldLayoutId id="2147483939" r:id="rId10"/>
    <p:sldLayoutId id="2147483940" r:id="rId11"/>
  </p:sldLayoutIdLst>
  <p:transition>
    <p:split orient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304800"/>
            <a:ext cx="861060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</a:rPr>
              <a:t> 34: BÀI LUYỆN TẬP 6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647700" y="990600"/>
            <a:ext cx="7772400" cy="121920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u="none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I- KIẾN THỨC CẦN NHỚ:</a:t>
            </a:r>
            <a:b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charset="0"/>
              </a:rPr>
              <a:t>	</a:t>
            </a:r>
            <a:r>
              <a:rPr lang="en-US" altLang="en-US" sz="3200">
                <a:solidFill>
                  <a:schemeClr val="tx1"/>
                </a:solidFill>
                <a:latin typeface="Times New Roman" panose="02020603050405020304" charset="0"/>
              </a:rPr>
              <a:t>	</a:t>
            </a:r>
            <a:endParaRPr lang="vi-VN" altLang="en-US" sz="3200" dirty="0">
              <a:solidFill>
                <a:schemeClr val="tx1"/>
              </a:solidFill>
              <a:latin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1"/>
          <p:cNvSpPr>
            <a:spLocks noGrp="1" noChangeArrowheads="1"/>
          </p:cNvSpPr>
          <p:nvPr>
            <p:ph type="title"/>
          </p:nvPr>
        </p:nvSpPr>
        <p:spPr>
          <a:xfrm>
            <a:off x="990600" y="533400"/>
            <a:ext cx="5867400" cy="4788794"/>
          </a:xfrm>
          <a:noFill/>
        </p:spPr>
        <p:txBody>
          <a:bodyPr>
            <a:noAutofit/>
          </a:bodyPr>
          <a:lstStyle/>
          <a:p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 BÀI TẬP 4 /SGK/119</a:t>
            </a:r>
            <a:br>
              <a:rPr lang="en-US" altLang="vi-VN" sz="2800" b="1">
                <a:latin typeface="VNI-Times" pitchFamily="2" charset="0"/>
              </a:rPr>
            </a:br>
            <a:br>
              <a:rPr lang="en-US" altLang="vi-VN" sz="2800" b="1">
                <a:latin typeface="VNI-Times" pitchFamily="2" charset="0"/>
              </a:rPr>
            </a:br>
            <a:r>
              <a:rPr lang="pt-BR" altLang="vi-VN" sz="2800" b="1">
                <a:latin typeface="VNI-Times" pitchFamily="2" charset="0"/>
              </a:rPr>
              <a:t> 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</a:rPr>
              <a:t>CO</a:t>
            </a:r>
            <a:r>
              <a:rPr lang="pt-BR" altLang="vi-VN" sz="2800" b="1" baseline="-25000">
                <a:solidFill>
                  <a:schemeClr val="tx1"/>
                </a:solidFill>
                <a:latin typeface="VNI-Times" pitchFamily="2" charset="0"/>
              </a:rPr>
              <a:t>2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</a:rPr>
              <a:t>  +   H</a:t>
            </a:r>
            <a:r>
              <a:rPr lang="pt-BR" altLang="vi-VN" sz="2800" b="1" baseline="-25000">
                <a:solidFill>
                  <a:schemeClr val="tx1"/>
                </a:solidFill>
                <a:latin typeface="VNI-Times" pitchFamily="2" charset="0"/>
              </a:rPr>
              <a:t>2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</a:rPr>
              <a:t>O  </a:t>
            </a:r>
            <a:r>
              <a:rPr lang="en-US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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</a:rPr>
              <a:t>  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H</a:t>
            </a:r>
            <a:r>
              <a:rPr lang="pt-BR" altLang="vi-VN" sz="2800" b="1" baseline="-25000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CO</a:t>
            </a:r>
            <a:r>
              <a:rPr lang="pt-BR" altLang="vi-VN" sz="2800" b="1" baseline="-25000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3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             </a:t>
            </a:r>
            <a:br>
              <a:rPr lang="en-US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</a:b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 </a:t>
            </a:r>
            <a:br>
              <a:rPr lang="en-US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</a:b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 SO</a:t>
            </a:r>
            <a:r>
              <a:rPr lang="pt-BR" altLang="vi-VN" sz="2800" b="1" baseline="-25000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 +  H</a:t>
            </a:r>
            <a:r>
              <a:rPr lang="pt-BR" altLang="vi-VN" sz="2800" b="1" baseline="-25000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O    </a:t>
            </a:r>
            <a:r>
              <a:rPr lang="en-US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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</a:rPr>
              <a:t>  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H</a:t>
            </a:r>
            <a:r>
              <a:rPr lang="pt-BR" altLang="vi-VN" sz="2800" b="1" baseline="-25000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SO</a:t>
            </a:r>
            <a:r>
              <a:rPr lang="pt-BR" altLang="vi-VN" sz="2800" b="1" baseline="-25000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3</a:t>
            </a:r>
            <a:br>
              <a:rPr lang="en-US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</a:br>
            <a:br>
              <a:rPr lang="en-US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</a:b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  Zn  +  2HCl   </a:t>
            </a:r>
            <a:r>
              <a:rPr lang="en-US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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 ZnCl</a:t>
            </a:r>
            <a:r>
              <a:rPr lang="pt-BR" altLang="vi-VN" sz="2800" b="1" baseline="-25000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  +  H</a:t>
            </a:r>
            <a:r>
              <a:rPr lang="pt-BR" altLang="vi-VN" sz="2800" b="1" baseline="-25000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  </a:t>
            </a:r>
            <a:br>
              <a:rPr lang="en-US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</a:br>
            <a:br>
              <a:rPr lang="en-US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</a:br>
            <a:r>
              <a:rPr lang="en-US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 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P</a:t>
            </a:r>
            <a:r>
              <a:rPr lang="pt-BR" altLang="vi-VN" sz="2800" b="1" baseline="-25000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O</a:t>
            </a:r>
            <a:r>
              <a:rPr lang="pt-BR" altLang="vi-VN" sz="2800" b="1" baseline="-25000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5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 +  3H</a:t>
            </a:r>
            <a:r>
              <a:rPr lang="pt-BR" altLang="vi-VN" sz="2800" b="1" baseline="-25000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O  </a:t>
            </a:r>
            <a:r>
              <a:rPr lang="en-US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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</a:rPr>
              <a:t> 2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H</a:t>
            </a:r>
            <a:r>
              <a:rPr lang="pt-BR" altLang="vi-VN" sz="2800" b="1" baseline="-25000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3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PO</a:t>
            </a:r>
            <a:r>
              <a:rPr lang="pt-BR" altLang="vi-VN" sz="2800" b="1" baseline="-25000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4</a:t>
            </a:r>
            <a:br>
              <a:rPr lang="en-US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</a:b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                      </a:t>
            </a:r>
            <a:br>
              <a:rPr lang="en-US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</a:br>
            <a:r>
              <a:rPr lang="en-US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 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PbO +  H</a:t>
            </a:r>
            <a:r>
              <a:rPr lang="pt-BR" altLang="vi-VN" sz="2800" b="1" baseline="-25000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   </a:t>
            </a:r>
            <a:r>
              <a:rPr lang="en-US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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Pb  + H</a:t>
            </a:r>
            <a:r>
              <a:rPr lang="pt-BR" altLang="vi-VN" sz="2800" b="1" baseline="-25000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pt-BR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  <a:t>O</a:t>
            </a:r>
            <a:br>
              <a:rPr lang="en-US" altLang="vi-VN" sz="2800" b="1">
                <a:solidFill>
                  <a:schemeClr val="tx1"/>
                </a:solidFill>
                <a:latin typeface="VNI-Times" pitchFamily="2" charset="0"/>
                <a:sym typeface="Wingdings" panose="05000000000000000000" pitchFamily="2" charset="2"/>
              </a:rPr>
            </a:br>
            <a:endParaRPr lang="en-US" altLang="vi-VN" sz="2800" b="1">
              <a:solidFill>
                <a:schemeClr val="tx1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5600" y="4648200"/>
            <a:ext cx="375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t</a:t>
            </a:r>
            <a:r>
              <a:rPr lang="en-US" sz="2000" baseline="3000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677118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685800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0" y="1524000"/>
            <a:ext cx="5410200" cy="2416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 fontAlgn="base">
              <a:spcAft>
                <a:spcPct val="0"/>
              </a:spcAft>
            </a:pPr>
            <a:r>
              <a:rPr lang="en-US" altLang="vi-VN" sz="3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118, 119.</a:t>
            </a:r>
          </a:p>
          <a:p>
            <a:pPr lvl="0" algn="just" defTabSz="914400" fontAlgn="base">
              <a:spcAft>
                <a:spcPct val="0"/>
              </a:spcAft>
            </a:pP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  <a:p>
            <a:pPr lvl="0" algn="just" defTabSz="914400" fontAlgn="base">
              <a:spcAft>
                <a:spcPct val="0"/>
              </a:spcAft>
            </a:pP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altLang="vi-VN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fontAlgn="base">
              <a:spcAft>
                <a:spcPct val="0"/>
              </a:spcAft>
            </a:pP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20612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304800"/>
            <a:ext cx="861060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</a:rPr>
              <a:t> 34: BÀI LUYỆN TẬP 6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647700" y="1123961"/>
            <a:ext cx="7735957" cy="6096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u="none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I- KIẾN THỨC CẦN NHỚ:</a:t>
            </a:r>
            <a:b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endParaRPr lang="vi-VN" altLang="en-US" sz="3200" dirty="0">
              <a:solidFill>
                <a:prstClr val="black"/>
              </a:solidFill>
              <a:latin typeface="Times New Roman" panose="0202060305040502030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11257" y="2620852"/>
            <a:ext cx="7772400" cy="29718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u="none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	</a:t>
            </a:r>
            <a:r>
              <a:rPr lang="vi-VN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Khí hiđro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có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tính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khử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, ở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nhiệt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độ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thích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hợp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hiđro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không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những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kết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hợp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được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với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đơn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chất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oxi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mà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còn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có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thể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kết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hợp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với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nguyên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tố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oxi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trong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một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số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oxit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kim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loại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.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Các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phản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ứng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này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đều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tỏa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nhiệt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endParaRPr lang="vi-VN" altLang="en-US" sz="3200" dirty="0">
              <a:solidFill>
                <a:prstClr val="black"/>
              </a:solidFill>
              <a:latin typeface="Times New Roman" panose="0202060305040502030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81000" y="1858337"/>
            <a:ext cx="6911739" cy="603394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u="none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>
              <a:spcBef>
                <a:spcPts val="0"/>
              </a:spcBef>
            </a:pPr>
            <a:r>
              <a:rPr lang="en-US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</a:t>
            </a:r>
            <a:r>
              <a:rPr lang="vi-VN" altLang="en-US" sz="3200">
                <a:solidFill>
                  <a:srgbClr val="C00000"/>
                </a:solidFill>
                <a:latin typeface="Times New Roman" panose="02020603050405020304" charset="0"/>
                <a:ea typeface="+mn-ea"/>
                <a:cs typeface="+mn-cs"/>
              </a:rPr>
              <a:t> </a:t>
            </a:r>
            <a:r>
              <a:rPr lang="vi-VN" altLang="en-US" sz="3200" u="sng">
                <a:solidFill>
                  <a:srgbClr val="C00000"/>
                </a:solidFill>
                <a:latin typeface="Times New Roman" panose="02020603050405020304" charset="0"/>
                <a:ea typeface="+mn-ea"/>
                <a:cs typeface="+mn-cs"/>
              </a:rPr>
              <a:t>Tính chất </a:t>
            </a:r>
            <a:r>
              <a:rPr lang="en-US" altLang="en-US" sz="3200" u="sng">
                <a:solidFill>
                  <a:srgbClr val="C00000"/>
                </a:solidFill>
                <a:latin typeface="Times New Roman" panose="02020603050405020304" charset="0"/>
                <a:ea typeface="+mn-ea"/>
                <a:cs typeface="+mn-cs"/>
              </a:rPr>
              <a:t>hóa học </a:t>
            </a:r>
            <a:r>
              <a:rPr lang="vi-VN" altLang="en-US" sz="3200" u="sng">
                <a:solidFill>
                  <a:srgbClr val="C00000"/>
                </a:solidFill>
                <a:latin typeface="Times New Roman" panose="02020603050405020304" charset="0"/>
                <a:ea typeface="+mn-ea"/>
                <a:cs typeface="+mn-cs"/>
              </a:rPr>
              <a:t>của khí hiđro</a:t>
            </a:r>
            <a:endParaRPr lang="en-US" altLang="en-US" sz="3200">
              <a:solidFill>
                <a:srgbClr val="C00000"/>
              </a:solidFill>
              <a:latin typeface="Times New Roman" panose="02020603050405020304" charset="0"/>
              <a:ea typeface="+mn-ea"/>
              <a:cs typeface="+mn-cs"/>
            </a:endParaRPr>
          </a:p>
          <a:p>
            <a:pPr lvl="0" algn="just">
              <a:spcBef>
                <a:spcPts val="0"/>
              </a:spcBef>
            </a:pPr>
            <a:r>
              <a:rPr lang="en-US" altLang="en-US" sz="3200" dirty="0">
                <a:solidFill>
                  <a:schemeClr val="tx1"/>
                </a:solidFill>
                <a:latin typeface="Times New Roman" panose="02020603050405020304" charset="0"/>
              </a:rPr>
              <a:t>	</a:t>
            </a:r>
            <a:r>
              <a:rPr lang="en-US" altLang="en-US" sz="3200">
                <a:solidFill>
                  <a:schemeClr val="tx1"/>
                </a:solidFill>
                <a:latin typeface="Times New Roman" panose="02020603050405020304" charset="0"/>
              </a:rPr>
              <a:t>	</a:t>
            </a:r>
            <a:endParaRPr lang="en-US" altLang="en-US" sz="3200" dirty="0">
              <a:solidFill>
                <a:prstClr val="black"/>
              </a:solidFill>
              <a:latin typeface="Times New Roman" panose="02020603050405020304" charset="0"/>
              <a:ea typeface="+mn-ea"/>
              <a:cs typeface="+mn-cs"/>
            </a:endParaRPr>
          </a:p>
          <a:p>
            <a:pPr lvl="0">
              <a:spcBef>
                <a:spcPts val="0"/>
              </a:spcBef>
            </a:pPr>
            <a:endParaRPr lang="en-US" altLang="en-US" sz="3200" dirty="0">
              <a:solidFill>
                <a:prstClr val="black"/>
              </a:solidFill>
              <a:latin typeface="Times New Roman" panose="0202060305040502030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4479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9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09600" y="2362200"/>
            <a:ext cx="7696200" cy="20574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u="none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en-US" altLang="en-US" sz="3200">
                <a:solidFill>
                  <a:srgbClr val="C00000"/>
                </a:solidFill>
                <a:latin typeface="Times New Roman" panose="02020603050405020304" charset="0"/>
              </a:rPr>
              <a:t>	</a:t>
            </a:r>
            <a:r>
              <a:rPr lang="en-US" altLang="en-US" sz="3200">
                <a:solidFill>
                  <a:prstClr val="black"/>
                </a:solidFill>
                <a:latin typeface="Times New Roman" panose="02020603050405020304" charset="0"/>
              </a:rPr>
              <a:t>Khí hiđro có nhiều ứng dụng, chủ yếu do tính chất rất nhẹ (nhẹ nhất trong các chất khí), tính khử và khi cháy tỏa nhiều nhiệt</a:t>
            </a:r>
            <a:endParaRPr lang="en-US" altLang="en-US" sz="3200" dirty="0">
              <a:solidFill>
                <a:prstClr val="black"/>
              </a:solidFill>
              <a:latin typeface="Times New Roman" panose="0202060305040502030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304800"/>
            <a:ext cx="861060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</a:rPr>
              <a:t> 34: BÀI LUYỆN TẬP 6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990599"/>
            <a:ext cx="7696200" cy="533401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u="none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I- KIẾN THỨC CẦN 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NHỚ: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charset="0"/>
            </a:endParaRPr>
          </a:p>
          <a:p>
            <a:pPr>
              <a:spcBef>
                <a:spcPts val="0"/>
              </a:spcBef>
            </a:pPr>
            <a:endParaRPr lang="en-US" altLang="en-US" sz="3200" dirty="0">
              <a:solidFill>
                <a:prstClr val="black"/>
              </a:solidFill>
              <a:latin typeface="Times New Roman" panose="0202060305040502030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7565" y="304799"/>
            <a:ext cx="861060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</a:rPr>
              <a:t> 34: BÀI LUYỆN TẬP 6</a:t>
            </a:r>
          </a:p>
        </p:txBody>
      </p:sp>
      <p:sp>
        <p:nvSpPr>
          <p:cNvPr id="7" name="Rectangle 6"/>
          <p:cNvSpPr/>
          <p:nvPr/>
        </p:nvSpPr>
        <p:spPr>
          <a:xfrm>
            <a:off x="990600" y="1548685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vi-VN" altLang="en-US" sz="3200">
                <a:solidFill>
                  <a:srgbClr val="C00000"/>
                </a:solidFill>
                <a:latin typeface="Times New Roman" panose="02020603050405020304" charset="0"/>
              </a:rPr>
              <a:t> </a:t>
            </a:r>
            <a:r>
              <a:rPr lang="en-US" altLang="en-US" sz="3200" u="sng">
                <a:solidFill>
                  <a:srgbClr val="C00000"/>
                </a:solidFill>
                <a:latin typeface="Times New Roman" panose="02020603050405020304" charset="0"/>
              </a:rPr>
              <a:t>Ứng dụng </a:t>
            </a:r>
            <a:r>
              <a:rPr lang="vi-VN" altLang="en-US" sz="3200" u="sng">
                <a:solidFill>
                  <a:srgbClr val="C00000"/>
                </a:solidFill>
                <a:latin typeface="Times New Roman" panose="02020603050405020304" charset="0"/>
              </a:rPr>
              <a:t>của khí hiđro</a:t>
            </a:r>
            <a:endParaRPr lang="en-US" altLang="en-US" sz="3200">
              <a:solidFill>
                <a:srgbClr val="C00000"/>
              </a:solidFill>
              <a:latin typeface="Times New Roman" panose="020206030504050203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502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304800"/>
            <a:ext cx="861060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</a:rPr>
              <a:t> 34: BÀI LUYỆN TẬP 6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759854" y="1073007"/>
            <a:ext cx="6911739" cy="582886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u="none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I- KIẾN THỨC CẦN NHỚ:</a:t>
            </a:r>
            <a:b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	</a:t>
            </a:r>
            <a:r>
              <a:rPr lang="en-US" altLang="en-US" sz="3200">
                <a:solidFill>
                  <a:prstClr val="black"/>
                </a:solidFill>
                <a:latin typeface="Times New Roman" panose="02020603050405020304" charset="0"/>
              </a:rPr>
              <a:t>	</a:t>
            </a:r>
            <a:endParaRPr lang="en-US" altLang="en-US" sz="3200" dirty="0">
              <a:solidFill>
                <a:prstClr val="black"/>
              </a:solidFill>
              <a:latin typeface="Times New Roman" panose="02020603050405020304" charset="0"/>
            </a:endParaRPr>
          </a:p>
          <a:p>
            <a:pPr>
              <a:spcBef>
                <a:spcPts val="0"/>
              </a:spcBef>
            </a:pPr>
            <a:endParaRPr lang="en-US" altLang="en-US" sz="3200" dirty="0">
              <a:solidFill>
                <a:prstClr val="black"/>
              </a:solidFill>
              <a:latin typeface="Times New Roman" panose="02020603050405020304" charset="0"/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1371600" y="4479699"/>
            <a:ext cx="62753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prstClr val="black"/>
                </a:solidFill>
                <a:sym typeface="+mn-ea"/>
              </a:rPr>
              <a:t>PTHH: Zn</a:t>
            </a:r>
            <a:r>
              <a:rPr lang="vi-VN" altLang="en-US" sz="3200">
                <a:solidFill>
                  <a:prstClr val="black"/>
                </a:solidFill>
                <a:sym typeface="+mn-ea"/>
              </a:rPr>
              <a:t> + </a:t>
            </a:r>
            <a:r>
              <a:rPr lang="en-US" altLang="en-US" sz="3200">
                <a:solidFill>
                  <a:prstClr val="black"/>
                </a:solidFill>
                <a:sym typeface="+mn-ea"/>
              </a:rPr>
              <a:t>2</a:t>
            </a:r>
            <a:r>
              <a:rPr lang="vi-VN" altLang="en-US" sz="3200">
                <a:solidFill>
                  <a:prstClr val="black"/>
                </a:solidFill>
                <a:sym typeface="+mn-ea"/>
              </a:rPr>
              <a:t>HCl → </a:t>
            </a:r>
            <a:r>
              <a:rPr lang="en-US" altLang="en-US" sz="3200">
                <a:solidFill>
                  <a:prstClr val="black"/>
                </a:solidFill>
                <a:sym typeface="+mn-ea"/>
              </a:rPr>
              <a:t>Zn</a:t>
            </a:r>
            <a:r>
              <a:rPr lang="vi-VN" altLang="en-US" sz="3200">
                <a:solidFill>
                  <a:prstClr val="black"/>
                </a:solidFill>
                <a:sym typeface="+mn-ea"/>
              </a:rPr>
              <a:t>Cl</a:t>
            </a:r>
            <a:r>
              <a:rPr lang="en-US" altLang="en-US" sz="3200" baseline="-25000">
                <a:solidFill>
                  <a:prstClr val="black"/>
                </a:solidFill>
                <a:sym typeface="+mn-ea"/>
              </a:rPr>
              <a:t>2</a:t>
            </a:r>
            <a:r>
              <a:rPr lang="vi-VN" altLang="en-US" sz="3200">
                <a:solidFill>
                  <a:prstClr val="black"/>
                </a:solidFill>
                <a:sym typeface="+mn-ea"/>
              </a:rPr>
              <a:t> + H</a:t>
            </a:r>
            <a:r>
              <a:rPr lang="vi-VN" altLang="en-US" sz="3200" baseline="-25000">
                <a:solidFill>
                  <a:prstClr val="black"/>
                </a:solidFill>
                <a:sym typeface="+mn-ea"/>
              </a:rPr>
              <a:t>2</a:t>
            </a:r>
            <a:r>
              <a:rPr lang="vi-VN" altLang="en-US" sz="3200">
                <a:solidFill>
                  <a:prstClr val="black"/>
                </a:solidFill>
                <a:sym typeface="+mn-ea"/>
              </a:rPr>
              <a:t> </a:t>
            </a:r>
            <a:endParaRPr lang="vi-VN" altLang="en-US" sz="3200" dirty="0">
              <a:solidFill>
                <a:prstClr val="black"/>
              </a:solidFill>
              <a:sym typeface="+mn-ea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59854" y="5166573"/>
            <a:ext cx="7696200" cy="12192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u="none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Có 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cách 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32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hiđro: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ẩy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hoặc</a:t>
            </a:r>
            <a:r>
              <a:rPr lang="en-US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ẩy nước (miệng bình úp xuống dưới)</a:t>
            </a:r>
            <a:endParaRPr lang="en-US" sz="3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altLang="en-US" sz="3200" dirty="0">
              <a:solidFill>
                <a:prstClr val="black"/>
              </a:solidFill>
              <a:latin typeface="Times New Roman" panose="0202060305040502030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1655893"/>
            <a:ext cx="6911739" cy="603394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u="none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vi-VN" altLang="en-US" sz="3200" dirty="0">
                <a:solidFill>
                  <a:srgbClr val="C00000"/>
                </a:solidFill>
                <a:latin typeface="Times New Roman" panose="02020603050405020304" charset="0"/>
              </a:rPr>
              <a:t> </a:t>
            </a:r>
            <a:r>
              <a:rPr lang="vi-VN" altLang="en-US" sz="3200" u="sng">
                <a:solidFill>
                  <a:srgbClr val="C00000"/>
                </a:solidFill>
                <a:latin typeface="Times New Roman" panose="02020603050405020304" charset="0"/>
              </a:rPr>
              <a:t>Điều chế</a:t>
            </a:r>
            <a:r>
              <a:rPr lang="en-US" altLang="en-US" sz="3200" u="sng">
                <a:solidFill>
                  <a:srgbClr val="C00000"/>
                </a:solidFill>
                <a:latin typeface="Times New Roman" panose="02020603050405020304" charset="0"/>
              </a:rPr>
              <a:t> khí hiđro</a:t>
            </a:r>
            <a:r>
              <a:rPr lang="vi-VN" altLang="en-US" sz="3200" u="sng">
                <a:solidFill>
                  <a:srgbClr val="C00000"/>
                </a:solidFill>
                <a:latin typeface="Times New Roman" panose="02020603050405020304" charset="0"/>
              </a:rPr>
              <a:t> </a:t>
            </a:r>
            <a:endParaRPr lang="en-US" altLang="en-US" sz="3200" u="sng" dirty="0">
              <a:solidFill>
                <a:srgbClr val="C00000"/>
              </a:solidFill>
              <a:latin typeface="Times New Roman" panose="02020603050405020304" charset="0"/>
            </a:endParaRPr>
          </a:p>
          <a:p>
            <a:pPr algn="just">
              <a:spcBef>
                <a:spcPts val="0"/>
              </a:spcBef>
            </a:pP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	</a:t>
            </a:r>
            <a:r>
              <a:rPr lang="en-US" altLang="en-US" sz="3200">
                <a:solidFill>
                  <a:prstClr val="black"/>
                </a:solidFill>
                <a:latin typeface="Times New Roman" panose="02020603050405020304" charset="0"/>
              </a:rPr>
              <a:t>	</a:t>
            </a:r>
            <a:endParaRPr lang="en-US" altLang="en-US" sz="3200" dirty="0">
              <a:solidFill>
                <a:prstClr val="black"/>
              </a:solidFill>
              <a:latin typeface="Times New Roman" panose="02020603050405020304" charset="0"/>
            </a:endParaRPr>
          </a:p>
          <a:p>
            <a:pPr>
              <a:spcBef>
                <a:spcPts val="0"/>
              </a:spcBef>
            </a:pPr>
            <a:endParaRPr lang="en-US" altLang="en-US" sz="3200" dirty="0">
              <a:solidFill>
                <a:prstClr val="black"/>
              </a:solidFill>
              <a:latin typeface="Times New Roman" panose="0202060305040502030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79738" y="2238779"/>
            <a:ext cx="7772400" cy="21336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u="none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>
              <a:spcBef>
                <a:spcPts val="0"/>
              </a:spcBef>
            </a:pP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		-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Trong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phòng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thí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nghiệm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k</a:t>
            </a:r>
            <a:r>
              <a:rPr lang="vi-VN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hí hiđro được điều chế 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vi-VN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bằng cách </a:t>
            </a:r>
            <a:r>
              <a:rPr lang="vi-VN" altLang="en-US" sz="3200" u="sng" dirty="0">
                <a:solidFill>
                  <a:prstClr val="black"/>
                </a:solidFill>
                <a:latin typeface="Times New Roman" panose="02020603050405020304" charset="0"/>
              </a:rPr>
              <a:t>cho </a:t>
            </a:r>
            <a:r>
              <a:rPr lang="en-US" altLang="en-US" sz="3200" u="sng" dirty="0" err="1">
                <a:solidFill>
                  <a:prstClr val="black"/>
                </a:solidFill>
                <a:latin typeface="Times New Roman" panose="02020603050405020304" charset="0"/>
              </a:rPr>
              <a:t>dd</a:t>
            </a:r>
            <a:r>
              <a:rPr lang="en-US" altLang="en-US" sz="3200" u="sng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vi-VN" altLang="en-US" sz="3200" u="sng" dirty="0">
                <a:solidFill>
                  <a:prstClr val="black"/>
                </a:solidFill>
                <a:latin typeface="Times New Roman" panose="02020603050405020304" charset="0"/>
              </a:rPr>
              <a:t>axit</a:t>
            </a:r>
            <a:r>
              <a:rPr lang="en-US" altLang="en-US" sz="3200" u="sng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u="sng" dirty="0" err="1">
                <a:solidFill>
                  <a:prstClr val="black"/>
                </a:solidFill>
                <a:latin typeface="Times New Roman" panose="02020603050405020304" charset="0"/>
              </a:rPr>
              <a:t>clohiđric</a:t>
            </a:r>
            <a:r>
              <a:rPr lang="vi-VN" altLang="en-US" sz="3200" u="sng" dirty="0">
                <a:solidFill>
                  <a:prstClr val="black"/>
                </a:solidFill>
                <a:latin typeface="Times New Roman" panose="02020603050405020304" charset="0"/>
              </a:rPr>
              <a:t> HCl hoặc</a:t>
            </a:r>
            <a:r>
              <a:rPr lang="en-US" altLang="en-US" sz="3200" u="sng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u="sng" dirty="0" err="1">
                <a:solidFill>
                  <a:prstClr val="black"/>
                </a:solidFill>
                <a:latin typeface="Times New Roman" panose="02020603050405020304" charset="0"/>
              </a:rPr>
              <a:t>dd</a:t>
            </a:r>
            <a:r>
              <a:rPr lang="en-US" altLang="en-US" sz="3200" u="sng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u="sng" dirty="0" err="1">
                <a:solidFill>
                  <a:prstClr val="black"/>
                </a:solidFill>
                <a:latin typeface="Times New Roman" panose="02020603050405020304" charset="0"/>
              </a:rPr>
              <a:t>axit</a:t>
            </a:r>
            <a:r>
              <a:rPr lang="en-US" altLang="en-US" sz="3200" u="sng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u="sng" dirty="0" err="1">
                <a:solidFill>
                  <a:prstClr val="black"/>
                </a:solidFill>
                <a:latin typeface="Times New Roman" panose="02020603050405020304" charset="0"/>
              </a:rPr>
              <a:t>sunfuric</a:t>
            </a:r>
            <a:r>
              <a:rPr lang="vi-VN" altLang="en-US" sz="3200" u="sng" dirty="0">
                <a:solidFill>
                  <a:prstClr val="black"/>
                </a:solidFill>
                <a:latin typeface="Times New Roman" panose="02020603050405020304" charset="0"/>
              </a:rPr>
              <a:t> H</a:t>
            </a:r>
            <a:r>
              <a:rPr lang="vi-VN" altLang="en-US" sz="3200" u="sng" baseline="-25000" dirty="0">
                <a:solidFill>
                  <a:prstClr val="black"/>
                </a:solidFill>
                <a:latin typeface="Times New Roman" panose="02020603050405020304" charset="0"/>
              </a:rPr>
              <a:t>2</a:t>
            </a:r>
            <a:r>
              <a:rPr lang="vi-VN" altLang="en-US" sz="3200" u="sng" dirty="0">
                <a:solidFill>
                  <a:prstClr val="black"/>
                </a:solidFill>
                <a:latin typeface="Times New Roman" panose="02020603050405020304" charset="0"/>
              </a:rPr>
              <a:t>SO</a:t>
            </a:r>
            <a:r>
              <a:rPr lang="vi-VN" altLang="en-US" sz="3200" u="sng" baseline="-25000" dirty="0">
                <a:solidFill>
                  <a:prstClr val="black"/>
                </a:solidFill>
                <a:latin typeface="Times New Roman" panose="02020603050405020304" charset="0"/>
              </a:rPr>
              <a:t>4</a:t>
            </a:r>
            <a:r>
              <a:rPr lang="vi-VN" altLang="en-US" sz="3200" u="sng" dirty="0">
                <a:solidFill>
                  <a:prstClr val="black"/>
                </a:solidFill>
                <a:latin typeface="Times New Roman" panose="02020603050405020304" charset="0"/>
              </a:rPr>
              <a:t> loãng tác dụng với kim loại </a:t>
            </a:r>
            <a:r>
              <a:rPr lang="en-US" altLang="en-US" sz="3200" u="sng" dirty="0" err="1">
                <a:solidFill>
                  <a:prstClr val="black"/>
                </a:solidFill>
                <a:latin typeface="Times New Roman" panose="02020603050405020304" charset="0"/>
              </a:rPr>
              <a:t>như</a:t>
            </a:r>
            <a:r>
              <a:rPr lang="en-US" altLang="en-US" sz="3200" u="sng" dirty="0">
                <a:solidFill>
                  <a:prstClr val="black"/>
                </a:solidFill>
                <a:latin typeface="Times New Roman" panose="02020603050405020304" charset="0"/>
              </a:rPr>
              <a:t> Zn, Fe, Al</a:t>
            </a:r>
            <a:r>
              <a:rPr lang="vi-VN" altLang="en-US" sz="3200" u="sng" dirty="0">
                <a:solidFill>
                  <a:prstClr val="black"/>
                </a:solidFill>
                <a:latin typeface="Times New Roman" panose="02020603050405020304" charset="0"/>
              </a:rPr>
              <a:t>.</a:t>
            </a:r>
            <a:endParaRPr lang="en-US" altLang="en-US" sz="3200" u="sng" dirty="0">
              <a:solidFill>
                <a:prstClr val="black"/>
              </a:solidFill>
              <a:latin typeface="Times New Roman" panose="02020603050405020304" charset="0"/>
            </a:endParaRPr>
          </a:p>
          <a:p>
            <a:pPr>
              <a:spcBef>
                <a:spcPts val="0"/>
              </a:spcBef>
            </a:pPr>
            <a:endParaRPr lang="en-US" altLang="en-US" sz="3200" dirty="0">
              <a:solidFill>
                <a:prstClr val="black"/>
              </a:solidFill>
              <a:latin typeface="Times New Roman" panose="020206030504050203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11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304800"/>
            <a:ext cx="861060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</a:rPr>
              <a:t> 34: BÀI LUYỆN TẬP 6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990599"/>
            <a:ext cx="7696200" cy="685801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u="none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I- KIẾN THỨC CẦN NHỚ:</a:t>
            </a:r>
            <a:b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200" dirty="0">
              <a:solidFill>
                <a:srgbClr val="FF0000"/>
              </a:solidFill>
              <a:latin typeface="Times New Roman" panose="02020603050405020304" charset="0"/>
              <a:ea typeface="+mn-ea"/>
              <a:cs typeface="+mn-cs"/>
            </a:endParaRPr>
          </a:p>
          <a:p>
            <a:pPr lvl="0">
              <a:spcBef>
                <a:spcPts val="0"/>
              </a:spcBef>
            </a:pPr>
            <a:endParaRPr lang="en-US" altLang="en-US" sz="3200" dirty="0">
              <a:solidFill>
                <a:prstClr val="black"/>
              </a:solidFill>
              <a:latin typeface="Times New Roman" panose="02020603050405020304" charset="0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7565" y="304799"/>
            <a:ext cx="861060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</a:rPr>
              <a:t> 34: BÀI LUYỆN TẬP 6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2286000"/>
            <a:ext cx="7696200" cy="3210596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u="none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vi-VN" altLang="en-US" sz="3200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Là </a:t>
            </a:r>
            <a:r>
              <a:rPr lang="vi-VN" altLang="en-US" sz="3200" dirty="0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phản ứng hóa học giữa đơn chất và hợp chất, trong đó ng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uyên</a:t>
            </a:r>
            <a:r>
              <a:rPr lang="vi-VN" altLang="en-US" sz="3200" dirty="0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 tử của đ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ơn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chất</a:t>
            </a:r>
            <a:r>
              <a:rPr lang="vi-VN" altLang="en-US" sz="3200" dirty="0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 thay thế ng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uyên</a:t>
            </a:r>
            <a:r>
              <a:rPr lang="vi-VN" altLang="en-US" sz="3200" dirty="0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 tử của </a:t>
            </a:r>
            <a:r>
              <a:rPr lang="vi-VN" altLang="en-US" sz="3200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1 ng</a:t>
            </a:r>
            <a:r>
              <a:rPr lang="en-US" altLang="en-US" sz="3200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uyên</a:t>
            </a:r>
            <a:r>
              <a:rPr lang="vi-VN" altLang="en-US" sz="3200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 </a:t>
            </a:r>
            <a:r>
              <a:rPr lang="vi-VN" altLang="en-US" sz="3200" dirty="0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tố trong h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ợp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chất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  <a:ea typeface="+mn-ea"/>
                <a:cs typeface="+mn-cs"/>
              </a:rPr>
              <a:t>.</a:t>
            </a:r>
          </a:p>
          <a:p>
            <a:pPr lvl="0">
              <a:spcBef>
                <a:spcPts val="0"/>
              </a:spcBef>
            </a:pPr>
            <a:endParaRPr lang="vi-VN" altLang="en-US" sz="320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+mn-ea"/>
            </a:endParaRPr>
          </a:p>
          <a:p>
            <a:pPr lvl="0">
              <a:spcBef>
                <a:spcPts val="0"/>
              </a:spcBef>
            </a:pPr>
            <a:endParaRPr lang="en-US" altLang="en-US" sz="3200" dirty="0">
              <a:solidFill>
                <a:prstClr val="black"/>
              </a:solidFill>
              <a:latin typeface="Times New Roman" panose="02020603050405020304" charset="0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28600" y="1361403"/>
            <a:ext cx="6019800" cy="1143001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u="none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b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9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vi-VN" altLang="en-US" sz="3900">
                <a:solidFill>
                  <a:srgbClr val="C00000"/>
                </a:solidFill>
                <a:latin typeface="Times New Roman" panose="02020603050405020304" charset="0"/>
              </a:rPr>
              <a:t> </a:t>
            </a:r>
            <a:r>
              <a:rPr lang="en-US" altLang="en-US" sz="3900" u="sng">
                <a:solidFill>
                  <a:srgbClr val="C00000"/>
                </a:solidFill>
                <a:latin typeface="Times New Roman" panose="02020603050405020304" charset="0"/>
              </a:rPr>
              <a:t>Phản ứng thế</a:t>
            </a:r>
            <a:endParaRPr lang="vi-VN" altLang="en-US" sz="3900" u="sng">
              <a:solidFill>
                <a:srgbClr val="C00000"/>
              </a:solidFill>
              <a:latin typeface="Times New Roman" panose="02020603050405020304" charset="0"/>
            </a:endParaRPr>
          </a:p>
          <a:p>
            <a:r>
              <a:rPr lang="en-US" altLang="en-US" sz="3800">
                <a:solidFill>
                  <a:schemeClr val="tx1"/>
                </a:solidFill>
                <a:latin typeface="Times New Roman" panose="02020603050405020304" charset="0"/>
              </a:rPr>
              <a:t>		</a:t>
            </a:r>
            <a:endParaRPr lang="vi-VN" altLang="en-US" sz="3800" dirty="0">
              <a:solidFill>
                <a:schemeClr val="tx1"/>
              </a:solidFill>
              <a:latin typeface="Times New Roman" panose="0202060305040502030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4284" y="3917056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Ví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 </a:t>
            </a:r>
            <a:r>
              <a:rPr lang="en-US" altLang="en-US" sz="3200" dirty="0" err="1">
                <a:solidFill>
                  <a:prstClr val="black"/>
                </a:solidFill>
                <a:latin typeface="Times New Roman" panose="02020603050405020304" charset="0"/>
              </a:rPr>
              <a:t>dụ</a:t>
            </a:r>
            <a:r>
              <a:rPr lang="en-US" altLang="en-US" sz="3200" dirty="0">
                <a:solidFill>
                  <a:prstClr val="black"/>
                </a:solidFill>
                <a:latin typeface="Times New Roman" panose="02020603050405020304" charset="0"/>
              </a:rPr>
              <a:t>: </a:t>
            </a:r>
            <a:r>
              <a:rPr lang="vi-VN" alt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2Al + 6HCl → 2AlCl</a:t>
            </a:r>
            <a:r>
              <a:rPr lang="vi-VN" altLang="en-US" sz="32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vi-VN" alt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+ 3H</a:t>
            </a:r>
            <a:r>
              <a:rPr lang="vi-VN" altLang="en-US" sz="32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vi-VN" alt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alt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58215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066800"/>
            <a:ext cx="8229600" cy="714346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II-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861060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</a:rPr>
              <a:t> 34: BÀI LUYỆN TẬP 6</a:t>
            </a:r>
          </a:p>
        </p:txBody>
      </p:sp>
      <p:sp>
        <p:nvSpPr>
          <p:cNvPr id="13" name="Rectangle 5"/>
          <p:cNvSpPr txBox="1">
            <a:spLocks noChangeArrowheads="1"/>
          </p:cNvSpPr>
          <p:nvPr/>
        </p:nvSpPr>
        <p:spPr bwMode="auto">
          <a:xfrm>
            <a:off x="99275" y="2158424"/>
            <a:ext cx="7924800" cy="1408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just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/>
                <a:ea typeface="+mn-ea"/>
                <a:cs typeface="+mn-cs"/>
              </a:rPr>
              <a:t>   </a:t>
            </a:r>
            <a:r>
              <a:rPr kumimoji="0" lang="en-US" altLang="vi-VN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 phương trình hóa học biểu diễn phản ứng của H</a:t>
            </a:r>
            <a:r>
              <a:rPr kumimoji="0" lang="en-US" altLang="vi-VN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US" altLang="vi-VN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với các chất : O</a:t>
            </a:r>
            <a:r>
              <a:rPr kumimoji="0" lang="en-US" altLang="vi-VN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US" altLang="vi-VN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Fe</a:t>
            </a:r>
            <a:r>
              <a:rPr kumimoji="0" lang="en-US" altLang="vi-VN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US" altLang="vi-VN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</a:t>
            </a:r>
            <a:r>
              <a:rPr kumimoji="0" lang="en-US" altLang="vi-VN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</a:t>
            </a:r>
            <a:r>
              <a:rPr kumimoji="0" lang="en-US" altLang="vi-VN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Fe</a:t>
            </a:r>
            <a:r>
              <a:rPr kumimoji="0" lang="en-US" altLang="vi-VN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</a:t>
            </a:r>
            <a:r>
              <a:rPr kumimoji="0" lang="en-US" altLang="vi-VN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</a:t>
            </a:r>
            <a:r>
              <a:rPr kumimoji="0" lang="en-US" altLang="vi-VN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</a:t>
            </a:r>
            <a:r>
              <a:rPr kumimoji="0" lang="en-US" altLang="vi-VN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PbO. Ghi rõ điều kiện phản ứng</a:t>
            </a:r>
          </a:p>
        </p:txBody>
      </p:sp>
      <p:sp>
        <p:nvSpPr>
          <p:cNvPr id="14" name="Rectangle 4"/>
          <p:cNvSpPr txBox="1">
            <a:spLocks noChangeArrowheads="1"/>
          </p:cNvSpPr>
          <p:nvPr/>
        </p:nvSpPr>
        <p:spPr bwMode="auto">
          <a:xfrm>
            <a:off x="114300" y="1605538"/>
            <a:ext cx="4419600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 Unicode MS" pitchFamily="3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 Unicode MS" pitchFamily="3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 Unicode MS" pitchFamily="3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 Unicode MS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 Unicode MS" pitchFamily="3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 Unicode MS" pitchFamily="3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 Unicode MS" pitchFamily="3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 Unicode MS" pitchFamily="34" charset="-128"/>
              </a:defRPr>
            </a:lvl9pPr>
          </a:lstStyle>
          <a:p>
            <a:pPr defTabSz="914400"/>
            <a:r>
              <a:rPr lang="en-US" altLang="vi-VN" sz="3200" b="1" ker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1 /SGK/118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6974" y="4063425"/>
            <a:ext cx="79398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2H</a:t>
            </a:r>
            <a:r>
              <a:rPr 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+ O</a:t>
            </a:r>
            <a:r>
              <a:rPr 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>
                <a:solidFill>
                  <a:prstClr val="black"/>
                </a:solidFill>
                <a:latin typeface="Times New Roman" pitchFamily="18" charset="0"/>
              </a:rPr>
              <a:t>→ 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</a:rPr>
              <a:t>2H</a:t>
            </a:r>
            <a:r>
              <a:rPr lang="en-US" sz="3200" baseline="-25000">
                <a:solidFill>
                  <a:prstClr val="black"/>
                </a:solidFill>
                <a:latin typeface="Times New Roman" pitchFamily="18" charset="0"/>
              </a:rPr>
              <a:t>2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</a:rPr>
              <a:t>O </a:t>
            </a:r>
          </a:p>
          <a:p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3H</a:t>
            </a:r>
            <a:r>
              <a:rPr lang="en-US" sz="3200" baseline="-25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Fe</a:t>
            </a:r>
            <a:r>
              <a:rPr lang="en-US" sz="3200" baseline="-25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aseline="-25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>
                <a:solidFill>
                  <a:prstClr val="black"/>
                </a:solidFill>
                <a:latin typeface="Times New Roman" pitchFamily="18" charset="0"/>
              </a:rPr>
              <a:t>→  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</a:rPr>
              <a:t>2Fe </a:t>
            </a:r>
            <a:r>
              <a:rPr lang="en-US" sz="3200" b="1">
                <a:solidFill>
                  <a:prstClr val="black"/>
                </a:solidFill>
                <a:latin typeface="Times New Roman" pitchFamily="18" charset="0"/>
              </a:rPr>
              <a:t>+ 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</a:rPr>
              <a:t>3H</a:t>
            </a:r>
            <a:r>
              <a:rPr lang="en-US" sz="3200" baseline="-25000">
                <a:solidFill>
                  <a:prstClr val="black"/>
                </a:solidFill>
                <a:latin typeface="Times New Roman" pitchFamily="18" charset="0"/>
              </a:rPr>
              <a:t>2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</a:rPr>
              <a:t>O </a:t>
            </a:r>
          </a:p>
          <a:p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4H</a:t>
            </a:r>
            <a:r>
              <a:rPr lang="en-US" sz="3200" baseline="-25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Fe</a:t>
            </a:r>
            <a:r>
              <a:rPr lang="en-US" sz="3200" baseline="-25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aseline="-25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>
                <a:solidFill>
                  <a:prstClr val="black"/>
                </a:solidFill>
                <a:latin typeface="Times New Roman" pitchFamily="18" charset="0"/>
              </a:rPr>
              <a:t>→  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</a:rPr>
              <a:t>3Fe </a:t>
            </a:r>
            <a:r>
              <a:rPr lang="en-US" sz="3200" b="1">
                <a:solidFill>
                  <a:prstClr val="black"/>
                </a:solidFill>
                <a:latin typeface="Times New Roman" pitchFamily="18" charset="0"/>
              </a:rPr>
              <a:t>+ 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</a:rPr>
              <a:t>4H</a:t>
            </a:r>
            <a:r>
              <a:rPr lang="en-US" sz="3200" baseline="-25000">
                <a:solidFill>
                  <a:prstClr val="black"/>
                </a:solidFill>
                <a:latin typeface="Times New Roman" pitchFamily="18" charset="0"/>
              </a:rPr>
              <a:t>2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</a:rPr>
              <a:t>O </a:t>
            </a:r>
          </a:p>
          <a:p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aseline="-25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PbO  </a:t>
            </a:r>
            <a:r>
              <a:rPr lang="en-US" sz="3200" b="1">
                <a:solidFill>
                  <a:prstClr val="black"/>
                </a:solidFill>
                <a:latin typeface="Times New Roman" pitchFamily="18" charset="0"/>
              </a:rPr>
              <a:t>→  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</a:rPr>
              <a:t>Pb </a:t>
            </a:r>
            <a:r>
              <a:rPr lang="en-US" sz="3200" b="1">
                <a:solidFill>
                  <a:prstClr val="black"/>
                </a:solidFill>
                <a:latin typeface="Times New Roman" pitchFamily="18" charset="0"/>
              </a:rPr>
              <a:t>+ 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</a:rPr>
              <a:t>H</a:t>
            </a:r>
            <a:r>
              <a:rPr lang="en-US" sz="3200" baseline="-25000">
                <a:solidFill>
                  <a:prstClr val="black"/>
                </a:solidFill>
                <a:latin typeface="Times New Roman" pitchFamily="18" charset="0"/>
              </a:rPr>
              <a:t>2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</a:rPr>
              <a:t>O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18071" y="4047326"/>
            <a:ext cx="375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t</a:t>
            </a:r>
            <a:r>
              <a:rPr lang="en-US" sz="2000" baseline="30000"/>
              <a:t>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12438" y="4511831"/>
            <a:ext cx="375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t</a:t>
            </a:r>
            <a:r>
              <a:rPr lang="en-US" sz="2000" baseline="30000"/>
              <a:t>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93450" y="5031194"/>
            <a:ext cx="375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t</a:t>
            </a:r>
            <a:r>
              <a:rPr lang="en-US" sz="2000" baseline="3000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18026" y="5519742"/>
            <a:ext cx="375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t</a:t>
            </a:r>
            <a:r>
              <a:rPr lang="en-US" sz="2000" baseline="30000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0438"/>
            <a:ext cx="8229600" cy="944562"/>
          </a:xfrm>
        </p:spPr>
        <p:txBody>
          <a:bodyPr/>
          <a:lstStyle/>
          <a:p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II- Bài tập: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62"/>
          <p:cNvSpPr txBox="1">
            <a:spLocks noChangeArrowheads="1"/>
          </p:cNvSpPr>
          <p:nvPr/>
        </p:nvSpPr>
        <p:spPr bwMode="auto">
          <a:xfrm>
            <a:off x="228600" y="1654076"/>
            <a:ext cx="8915400" cy="212365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 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2/SGK/118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đựng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hiđro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304800"/>
            <a:ext cx="861060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</a:rPr>
              <a:t> 34: BÀI LUYỆN TẬP 6</a:t>
            </a:r>
          </a:p>
        </p:txBody>
      </p:sp>
    </p:spTree>
    <p:extLst>
      <p:ext uri="{BB962C8B-B14F-4D97-AF65-F5344CB8AC3E}">
        <p14:creationId xmlns:p14="http://schemas.microsoft.com/office/powerpoint/2010/main" val="254206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305800" cy="55626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</a:rPr>
              <a:t>Hướng dẫn </a:t>
            </a:r>
            <a:endParaRPr lang="vi-VN" altLang="vi-VN" sz="3600" b="1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altLang="vi-VN">
                <a:latin typeface="Times New Roman" panose="02020603050405020304" pitchFamily="18" charset="0"/>
              </a:rPr>
              <a:t>   </a:t>
            </a:r>
            <a:r>
              <a:rPr lang="vi-VN" altLang="vi-VN">
                <a:latin typeface="Times New Roman" panose="02020603050405020304" pitchFamily="18" charset="0"/>
              </a:rPr>
              <a:t>Dùng que đóm đang cháy lần lượt </a:t>
            </a:r>
            <a:r>
              <a:rPr lang="en-US" altLang="vi-VN">
                <a:latin typeface="Times New Roman" panose="02020603050405020304" pitchFamily="18" charset="0"/>
              </a:rPr>
              <a:t>đưa</a:t>
            </a:r>
            <a:r>
              <a:rPr lang="vi-VN" altLang="vi-VN">
                <a:latin typeface="Times New Roman" panose="02020603050405020304" pitchFamily="18" charset="0"/>
              </a:rPr>
              <a:t> vào từng </a:t>
            </a:r>
            <a:endParaRPr lang="en-US" altLang="vi-VN"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altLang="vi-VN">
                <a:latin typeface="Times New Roman" panose="02020603050405020304" pitchFamily="18" charset="0"/>
              </a:rPr>
              <a:t>   </a:t>
            </a:r>
            <a:r>
              <a:rPr lang="vi-VN" altLang="vi-VN">
                <a:latin typeface="Times New Roman" panose="02020603050405020304" pitchFamily="18" charset="0"/>
              </a:rPr>
              <a:t>lọ khí trên:</a:t>
            </a:r>
          </a:p>
          <a:p>
            <a:pPr algn="just">
              <a:lnSpc>
                <a:spcPct val="90000"/>
              </a:lnSpc>
              <a:buFontTx/>
              <a:buChar char="-"/>
            </a:pPr>
            <a:r>
              <a:rPr lang="vi-VN" altLang="vi-VN">
                <a:latin typeface="Times New Roman" panose="02020603050405020304" pitchFamily="18" charset="0"/>
              </a:rPr>
              <a:t>Khí </a:t>
            </a:r>
            <a:r>
              <a:rPr lang="en-US" altLang="vi-VN">
                <a:latin typeface="Times New Roman" panose="02020603050405020304" pitchFamily="18" charset="0"/>
              </a:rPr>
              <a:t>n</a:t>
            </a:r>
            <a:r>
              <a:rPr lang="vi-VN" altLang="vi-VN">
                <a:latin typeface="Times New Roman" panose="02020603050405020304" pitchFamily="18" charset="0"/>
              </a:rPr>
              <a:t>ào làm cho que đóm bùng cháy mãnh liệt hơn là khí </a:t>
            </a:r>
            <a:r>
              <a:rPr lang="en-US" altLang="vi-VN">
                <a:latin typeface="Times New Roman" panose="02020603050405020304" pitchFamily="18" charset="0"/>
              </a:rPr>
              <a:t>o</a:t>
            </a:r>
            <a:r>
              <a:rPr lang="vi-VN" altLang="vi-VN">
                <a:latin typeface="Times New Roman" panose="02020603050405020304" pitchFamily="18" charset="0"/>
              </a:rPr>
              <a:t>xi.</a:t>
            </a:r>
          </a:p>
          <a:p>
            <a:pPr algn="just">
              <a:lnSpc>
                <a:spcPct val="90000"/>
              </a:lnSpc>
              <a:buFontTx/>
              <a:buChar char="-"/>
            </a:pPr>
            <a:r>
              <a:rPr lang="vi-VN" altLang="vi-VN">
                <a:latin typeface="Times New Roman" panose="02020603050405020304" pitchFamily="18" charset="0"/>
              </a:rPr>
              <a:t>Khí nào cháy được với ngọn lửa màu xanh là khí </a:t>
            </a:r>
            <a:r>
              <a:rPr lang="en-US" altLang="vi-VN">
                <a:latin typeface="Times New Roman" panose="02020603050405020304" pitchFamily="18" charset="0"/>
              </a:rPr>
              <a:t>h</a:t>
            </a:r>
            <a:r>
              <a:rPr lang="vi-VN" altLang="vi-VN">
                <a:latin typeface="Times New Roman" panose="02020603050405020304" pitchFamily="18" charset="0"/>
              </a:rPr>
              <a:t>idro.</a:t>
            </a:r>
          </a:p>
          <a:p>
            <a:pPr algn="just">
              <a:lnSpc>
                <a:spcPct val="90000"/>
              </a:lnSpc>
              <a:buFontTx/>
              <a:buChar char="-"/>
            </a:pPr>
            <a:r>
              <a:rPr lang="vi-VN" altLang="vi-VN">
                <a:latin typeface="Times New Roman" panose="02020603050405020304" pitchFamily="18" charset="0"/>
              </a:rPr>
              <a:t>Khí </a:t>
            </a:r>
            <a:r>
              <a:rPr lang="en-US" altLang="vi-VN">
                <a:latin typeface="Times New Roman" panose="02020603050405020304" pitchFamily="18" charset="0"/>
              </a:rPr>
              <a:t>còn lại làm que đóm cháy bình thường</a:t>
            </a:r>
            <a:r>
              <a:rPr lang="vi-VN" altLang="vi-VN">
                <a:latin typeface="Times New Roman" panose="02020603050405020304" pitchFamily="18" charset="0"/>
              </a:rPr>
              <a:t> là không khí.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                    </a:t>
            </a:r>
            <a:r>
              <a:rPr lang="vi-VN" altLang="vi-VN" b="1">
                <a:latin typeface="Times New Roman" panose="02020603050405020304" pitchFamily="18" charset="0"/>
              </a:rPr>
              <a:t>2H</a:t>
            </a:r>
            <a:r>
              <a:rPr lang="vi-VN" altLang="vi-VN" b="1" baseline="-25000">
                <a:latin typeface="Times New Roman" panose="02020603050405020304" pitchFamily="18" charset="0"/>
              </a:rPr>
              <a:t>2  </a:t>
            </a:r>
            <a:r>
              <a:rPr lang="vi-VN" altLang="vi-VN" b="1">
                <a:latin typeface="Times New Roman" panose="02020603050405020304" pitchFamily="18" charset="0"/>
              </a:rPr>
              <a:t>+  O</a:t>
            </a:r>
            <a:r>
              <a:rPr lang="vi-VN" altLang="vi-VN" b="1" baseline="-25000">
                <a:latin typeface="Times New Roman" panose="02020603050405020304" pitchFamily="18" charset="0"/>
              </a:rPr>
              <a:t>2   </a:t>
            </a:r>
            <a:r>
              <a:rPr lang="vi-VN" altLang="vi-VN" b="1">
                <a:latin typeface="Times New Roman" panose="02020603050405020304" pitchFamily="18" charset="0"/>
                <a:sym typeface="Wingdings" panose="05000000000000000000" pitchFamily="2" charset="2"/>
              </a:rPr>
              <a:t>   2H</a:t>
            </a:r>
            <a:r>
              <a:rPr lang="vi-VN" altLang="vi-VN" b="1" baseline="-25000">
                <a:latin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vi-VN" altLang="vi-VN" b="1">
                <a:latin typeface="Times New Roman" panose="02020603050405020304" pitchFamily="18" charset="0"/>
                <a:sym typeface="Wingdings" panose="05000000000000000000" pitchFamily="2" charset="2"/>
              </a:rPr>
              <a:t>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vi-VN" altLang="vi-VN" sz="3600" b="1">
                <a:latin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vi-VN" altLang="vi-VN" sz="3600" b="1">
              <a:latin typeface="Times New Roman" panose="02020603050405020304" pitchFamily="18" charset="0"/>
            </a:endParaRPr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4191000" y="4648200"/>
            <a:ext cx="381000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defTabSz="914400" eaLnBrk="1" fontAlgn="base" hangingPunct="1">
              <a:spcBef>
                <a:spcPct val="15000"/>
              </a:spcBef>
              <a:spcAft>
                <a:spcPct val="0"/>
              </a:spcAft>
              <a:buFontTx/>
              <a:buNone/>
            </a:pPr>
            <a:r>
              <a:rPr lang="vi-VN" altLang="vi-VN" sz="2400">
                <a:solidFill>
                  <a:srgbClr val="000000"/>
                </a:solidFill>
                <a:latin typeface="Arial" panose="020B0604020202020204" pitchFamily="34" charset="0"/>
              </a:rPr>
              <a:t>t</a:t>
            </a:r>
            <a:r>
              <a:rPr lang="vi-VN" altLang="vi-VN" sz="2400" baseline="30000">
                <a:solidFill>
                  <a:srgbClr val="000000"/>
                </a:solidFill>
                <a:latin typeface="Arial" panose="020B0604020202020204" pitchFamily="34" charset="0"/>
              </a:rPr>
              <a:t>o</a:t>
            </a:r>
            <a:endParaRPr lang="vi-VN" altLang="vi-VN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374774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5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uiExpand="1" build="p"/>
      <p:bldP spid="624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322286"/>
            <a:ext cx="8920163" cy="1143000"/>
          </a:xfrm>
        </p:spPr>
        <p:txBody>
          <a:bodyPr/>
          <a:lstStyle/>
          <a:p>
            <a:pPr algn="ctr"/>
            <a:r>
              <a:rPr lang="en-US" altLang="vi-VN" sz="3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4 / SGK/119</a:t>
            </a:r>
            <a:br>
              <a:rPr lang="en-US" altLang="vi-VN" sz="30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vi-VN" sz="3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 phương trình hóa học của các phản ứng sau:</a:t>
            </a:r>
          </a:p>
        </p:txBody>
      </p:sp>
      <p:sp>
        <p:nvSpPr>
          <p:cNvPr id="47107" name="TextBox 6"/>
          <p:cNvSpPr txBox="1">
            <a:spLocks noChangeArrowheads="1"/>
          </p:cNvSpPr>
          <p:nvPr/>
        </p:nvSpPr>
        <p:spPr bwMode="auto">
          <a:xfrm>
            <a:off x="457200" y="1371600"/>
            <a:ext cx="8686800" cy="349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just" defTabSz="914400" eaLnBrk="1" fontAlgn="base" hangingPunct="1">
              <a:spcBef>
                <a:spcPct val="15000"/>
              </a:spcBef>
              <a:spcAft>
                <a:spcPct val="0"/>
              </a:spcAft>
              <a:buFontTx/>
              <a:buNone/>
            </a:pP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Cacbon đioxit + nước </a:t>
            </a:r>
            <a:r>
              <a:rPr lang="en-US" altLang="vi-VN" sz="2800">
                <a:solidFill>
                  <a:srgbClr val="000000"/>
                </a:solidFill>
                <a:latin typeface=".VnAvant" panose="020B7200000000000000" pitchFamily="34" charset="0"/>
                <a:sym typeface="Symbol" panose="05050102010706020507" pitchFamily="18" charset="2"/>
              </a:rPr>
              <a:t></a:t>
            </a: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axit cacbonic (H</a:t>
            </a:r>
            <a:r>
              <a:rPr lang="en-US" altLang="vi-VN" sz="28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altLang="vi-VN" sz="28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 defTabSz="914400" eaLnBrk="1" fontAlgn="base" hangingPunct="1">
              <a:spcBef>
                <a:spcPct val="15000"/>
              </a:spcBef>
              <a:spcAft>
                <a:spcPct val="0"/>
              </a:spcAft>
              <a:buFontTx/>
              <a:buNone/>
            </a:pP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huỳnh đioxit + nước </a:t>
            </a:r>
            <a:r>
              <a:rPr lang="en-US" altLang="vi-VN" sz="2800">
                <a:solidFill>
                  <a:srgbClr val="000000"/>
                </a:solidFill>
                <a:latin typeface=".VnAvant" panose="020B7200000000000000" pitchFamily="34" charset="0"/>
                <a:sym typeface="Symbol" panose="05050102010706020507" pitchFamily="18" charset="2"/>
              </a:rPr>
              <a:t></a:t>
            </a: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axit sunfurơ (H</a:t>
            </a:r>
            <a:r>
              <a:rPr lang="en-US" altLang="vi-VN" sz="28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vi-VN" sz="28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 defTabSz="914400" eaLnBrk="1" fontAlgn="base" hangingPunct="1">
              <a:spcBef>
                <a:spcPct val="15000"/>
              </a:spcBef>
              <a:spcAft>
                <a:spcPct val="0"/>
              </a:spcAft>
              <a:buFontTx/>
              <a:buNone/>
            </a:pP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Kẽm + axit clohiđric </a:t>
            </a:r>
            <a:r>
              <a:rPr lang="en-US" altLang="vi-VN" sz="2800">
                <a:solidFill>
                  <a:srgbClr val="000000"/>
                </a:solidFill>
                <a:latin typeface=".VnAvant" panose="020B7200000000000000" pitchFamily="34" charset="0"/>
                <a:sym typeface="Symbol" panose="05050102010706020507" pitchFamily="18" charset="2"/>
              </a:rPr>
              <a:t></a:t>
            </a: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kẽm clorua  + H</a:t>
            </a:r>
            <a:r>
              <a:rPr lang="en-US" altLang="vi-VN" sz="28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just" defTabSz="914400" eaLnBrk="1" fontAlgn="base" hangingPunct="1">
              <a:spcBef>
                <a:spcPct val="15000"/>
              </a:spcBef>
              <a:spcAft>
                <a:spcPct val="0"/>
              </a:spcAft>
              <a:buFontTx/>
              <a:buNone/>
            </a:pP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Điphotpho pentaoxit + nước </a:t>
            </a:r>
            <a:r>
              <a:rPr lang="en-US" altLang="vi-VN" sz="2800">
                <a:solidFill>
                  <a:srgbClr val="000000"/>
                </a:solidFill>
                <a:latin typeface=".VnAvant" panose="020B7200000000000000" pitchFamily="34" charset="0"/>
                <a:sym typeface="Symbol" panose="05050102010706020507" pitchFamily="18" charset="2"/>
              </a:rPr>
              <a:t></a:t>
            </a: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axit photphoric</a:t>
            </a:r>
          </a:p>
          <a:p>
            <a:pPr algn="just" defTabSz="914400" eaLnBrk="1" fontAlgn="base" hangingPunct="1">
              <a:spcBef>
                <a:spcPct val="15000"/>
              </a:spcBef>
              <a:spcAft>
                <a:spcPct val="0"/>
              </a:spcAft>
              <a:buFontTx/>
              <a:buNone/>
            </a:pP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(H</a:t>
            </a:r>
            <a:r>
              <a:rPr lang="en-US" altLang="vi-VN" sz="28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altLang="vi-VN" sz="28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 defTabSz="914400" eaLnBrk="1" fontAlgn="base" hangingPunct="1">
              <a:spcBef>
                <a:spcPct val="15000"/>
              </a:spcBef>
              <a:spcAft>
                <a:spcPct val="0"/>
              </a:spcAft>
              <a:buFontTx/>
              <a:buNone/>
            </a:pP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Chì (II) oxit + hiđro </a:t>
            </a:r>
            <a:r>
              <a:rPr lang="en-US" altLang="vi-VN" sz="2800">
                <a:solidFill>
                  <a:srgbClr val="000000"/>
                </a:solidFill>
                <a:latin typeface=".VnAvant" panose="020B7200000000000000" pitchFamily="34" charset="0"/>
                <a:sym typeface="Symbol" panose="05050102010706020507" pitchFamily="18" charset="2"/>
              </a:rPr>
              <a:t></a:t>
            </a: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chì (Pb) + H</a:t>
            </a:r>
            <a:r>
              <a:rPr lang="en-US" altLang="vi-VN" sz="28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algn="ctr" defTabSz="914400" eaLnBrk="1" fontAlgn="base" hangingPunct="1">
              <a:spcBef>
                <a:spcPct val="15000"/>
              </a:spcBef>
              <a:spcAft>
                <a:spcPct val="0"/>
              </a:spcAft>
              <a:buFontTx/>
              <a:buNone/>
            </a:pPr>
            <a:endParaRPr lang="en-US" altLang="vi-VN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3810000" y="3659188"/>
            <a:ext cx="381000" cy="457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defTabSz="914400" eaLnBrk="1" fontAlgn="base" hangingPunct="1">
              <a:spcBef>
                <a:spcPct val="15000"/>
              </a:spcBef>
              <a:spcAft>
                <a:spcPct val="0"/>
              </a:spcAft>
              <a:buFontTx/>
              <a:buNone/>
            </a:pPr>
            <a:r>
              <a:rPr lang="vi-VN" altLang="vi-VN" sz="2400">
                <a:solidFill>
                  <a:srgbClr val="000000"/>
                </a:solidFill>
                <a:latin typeface="Arial" panose="020B0604020202020204" pitchFamily="34" charset="0"/>
              </a:rPr>
              <a:t>t</a:t>
            </a:r>
            <a:r>
              <a:rPr lang="vi-VN" altLang="vi-VN" sz="2400" baseline="30000">
                <a:solidFill>
                  <a:srgbClr val="000000"/>
                </a:solidFill>
                <a:latin typeface="Arial" panose="020B0604020202020204" pitchFamily="34" charset="0"/>
              </a:rPr>
              <a:t>o</a:t>
            </a:r>
            <a:endParaRPr lang="vi-VN" altLang="vi-VN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3506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41&quot;&gt;&lt;object type=&quot;3&quot; unique_id=&quot;10042&quot;&gt;&lt;property id=&quot;20148&quot; value=&quot;5&quot;/&gt;&lt;property id=&quot;20300&quot; value=&quot;Slide 1&quot;/&gt;&lt;property id=&quot;20307&quot; value=&quot;279&quot;/&gt;&lt;/object&gt;&lt;object type=&quot;3&quot; unique_id=&quot;10044&quot;&gt;&lt;property id=&quot;20148&quot; value=&quot;5&quot;/&gt;&lt;property id=&quot;20300&quot; value=&quot;Slide 7 - &amp;quot;I- Bài tập: 1. Dạng 1: Viết phương trình hóa học &amp;quot;&quot;/&gt;&lt;property id=&quot;20307&quot; value=&quot;260&quot;/&gt;&lt;/object&gt;&lt;object type=&quot;3&quot; unique_id=&quot;10047&quot;&gt;&lt;property id=&quot;20148&quot; value=&quot;5&quot;/&gt;&lt;property id=&quot;20300&quot; value=&quot;Slide 9 - &amp;quot;2.Dạng 2: Bài tập nhận biết .&amp;quot;&quot;/&gt;&lt;property id=&quot;20307&quot; value=&quot;275&quot;/&gt;&lt;/object&gt;&lt;object type=&quot;3&quot; unique_id=&quot;10048&quot;&gt;&lt;property id=&quot;20148&quot; value=&quot;5&quot;/&gt;&lt;property id=&quot;20300&quot; value=&quot;Slide 10&quot;/&gt;&lt;property id=&quot;20307&quot; value=&quot;267&quot;/&gt;&lt;/object&gt;&lt;object type=&quot;3&quot; unique_id=&quot;10049&quot;&gt;&lt;property id=&quot;20148&quot; value=&quot;5&quot;/&gt;&lt;property id=&quot;20300&quot; value=&quot;Slide 11&quot;/&gt;&lt;property id=&quot;20307&quot; value=&quot;274&quot;/&gt;&lt;/object&gt;&lt;object type=&quot;3&quot; unique_id=&quot;10052&quot;&gt;&lt;property id=&quot;20148&quot; value=&quot;5&quot;/&gt;&lt;property id=&quot;20300&quot; value=&quot;Slide 12 - &amp;quot;3. Dạng 3:Dạng bài tập tính theo phương trình hóa học.&amp;quot;&quot;/&gt;&lt;property id=&quot;20307&quot; value=&quot;269&quot;/&gt;&lt;/object&gt;&lt;object type=&quot;3&quot; unique_id=&quot;10054&quot;&gt;&lt;property id=&quot;20148&quot; value=&quot;5&quot;/&gt;&lt;property id=&quot;20300&quot; value=&quot;Slide 13 - &amp;quot;4.Củng cố &amp;quot;&quot;/&gt;&lt;property id=&quot;20307&quot; value=&quot;276&quot;/&gt;&lt;/object&gt;&lt;object type=&quot;3&quot; unique_id=&quot;10055&quot;&gt;&lt;property id=&quot;20148&quot; value=&quot;5&quot;/&gt;&lt;property id=&quot;20300&quot; value=&quot;Slide 14 - &amp;quot;Hướng dẫn về nhà Đọc thông tin SGK trang 120 hoàn thành cột 1, cột 2 vào bảng tường trình để chuẩn bị cho tiết thự&quot;/&gt;&lt;property id=&quot;20307&quot; value=&quot;277&quot;/&gt;&lt;/object&gt;&lt;object type=&quot;3&quot; unique_id=&quot;10394&quot;&gt;&lt;property id=&quot;20148&quot; value=&quot;5&quot;/&gt;&lt;property id=&quot;20300&quot; value=&quot;Slide 2&quot;/&gt;&lt;property id=&quot;20307&quot; value=&quot;283&quot;/&gt;&lt;/object&gt;&lt;object type=&quot;3&quot; unique_id=&quot;10395&quot;&gt;&lt;property id=&quot;20148&quot; value=&quot;5&quot;/&gt;&lt;property id=&quot;20300&quot; value=&quot;Slide 3&quot;/&gt;&lt;property id=&quot;20307&quot; value=&quot;284&quot;/&gt;&lt;/object&gt;&lt;object type=&quot;3&quot; unique_id=&quot;10396&quot;&gt;&lt;property id=&quot;20148&quot; value=&quot;5&quot;/&gt;&lt;property id=&quot;20300&quot; value=&quot;Slide 4&quot;/&gt;&lt;property id=&quot;20307&quot; value=&quot;285&quot;/&gt;&lt;/object&gt;&lt;object type=&quot;3&quot; unique_id=&quot;10397&quot;&gt;&lt;property id=&quot;20148&quot; value=&quot;5&quot;/&gt;&lt;property id=&quot;20300&quot; value=&quot;Slide 5&quot;/&gt;&lt;property id=&quot;20307&quot; value=&quot;286&quot;/&gt;&lt;/object&gt;&lt;object type=&quot;3&quot; unique_id=&quot;10398&quot;&gt;&lt;property id=&quot;20148&quot; value=&quot;5&quot;/&gt;&lt;property id=&quot;20300&quot; value=&quot;Slide 6&quot;/&gt;&lt;property id=&quot;20307&quot; value=&quot;282&quot;/&gt;&lt;/object&gt;&lt;object type=&quot;3&quot; unique_id=&quot;10399&quot;&gt;&lt;property id=&quot;20148&quot; value=&quot;5&quot;/&gt;&lt;property id=&quot;20300&quot; value=&quot;Slide 8&quot;/&gt;&lt;property id=&quot;20307&quot; value=&quot;280&quot;/&gt;&lt;/object&gt;&lt;/object&gt;&lt;object type=&quot;8&quot; unique_id=&quot;1007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FF00"/>
            </a:gs>
            <a:gs pos="100000">
              <a:srgbClr val="FF9933"/>
            </a:gs>
          </a:gsLst>
          <a:path path="rect">
            <a:fillToRect l="50000" t="50000" r="50000" b="50000"/>
          </a:path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15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.VnAvan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FF00"/>
            </a:gs>
            <a:gs pos="100000">
              <a:srgbClr val="FF9933"/>
            </a:gs>
          </a:gsLst>
          <a:path path="rect">
            <a:fillToRect l="50000" t="50000" r="50000" b="50000"/>
          </a:path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15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.VnAvant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2114</TotalTime>
  <Words>703</Words>
  <Application>Microsoft Office PowerPoint</Application>
  <PresentationFormat>On-screen Show (4:3)</PresentationFormat>
  <Paragraphs>66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.VnAvant</vt:lpstr>
      <vt:lpstr>Arial</vt:lpstr>
      <vt:lpstr>Arial Unicode MS</vt:lpstr>
      <vt:lpstr>Calibri</vt:lpstr>
      <vt:lpstr>Times New Roman</vt:lpstr>
      <vt:lpstr>Trebuchet MS</vt:lpstr>
      <vt:lpstr>VNI-Times</vt:lpstr>
      <vt:lpstr>Wingdings 3</vt:lpstr>
      <vt:lpstr>Facet</vt:lpstr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II- Bài tập:</vt:lpstr>
      <vt:lpstr>II- Bài tập:</vt:lpstr>
      <vt:lpstr>PowerPoint Presentation</vt:lpstr>
      <vt:lpstr>Bài tập 4 / SGK/119 Lập phương trình hóa học của các phản ứng sau:</vt:lpstr>
      <vt:lpstr>ĐÁP ÁN BÀI TẬP 4 /SGK/119   CO2  +   H2O    H2CO3                 SO2 +  H2O      H2SO3    Zn  +  2HCl     ZnCl2  +  H2     P2O5 +  3H2O   2H3PO4                         PbO +  H2    Pb  + H2O </vt:lpstr>
      <vt:lpstr>PowerPoint Presentation</vt:lpstr>
    </vt:vector>
  </TitlesOfParts>
  <Company>W8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Win 8.1</dc:creator>
  <cp:lastModifiedBy>ADMIN</cp:lastModifiedBy>
  <cp:revision>150</cp:revision>
  <dcterms:created xsi:type="dcterms:W3CDTF">2016-03-09T14:48:31Z</dcterms:created>
  <dcterms:modified xsi:type="dcterms:W3CDTF">2022-03-06T09:01:22Z</dcterms:modified>
</cp:coreProperties>
</file>